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74" r:id="rId9"/>
    <p:sldId id="265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82" r:id="rId18"/>
    <p:sldId id="276" r:id="rId19"/>
    <p:sldId id="268" r:id="rId20"/>
    <p:sldId id="269" r:id="rId21"/>
    <p:sldId id="271" r:id="rId22"/>
    <p:sldId id="272" r:id="rId23"/>
    <p:sldId id="270" r:id="rId24"/>
    <p:sldId id="273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87664041994762"/>
          <c:y val="0.10074257425742576"/>
          <c:w val="0.40326621672290974"/>
          <c:h val="0.400276759959460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75200"/>
        <c:axId val="137477120"/>
      </c:lineChart>
      <c:catAx>
        <c:axId val="13747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477120"/>
        <c:crosses val="autoZero"/>
        <c:auto val="1"/>
        <c:lblAlgn val="ctr"/>
        <c:lblOffset val="100"/>
        <c:noMultiLvlLbl val="0"/>
      </c:catAx>
      <c:valAx>
        <c:axId val="13747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475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ar-IQ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36FC4-B232-45B6-9290-8DD8E30E46B3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DF31-C1DE-450F-B59E-48624852B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9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Todo: Animation einfügen</a:t>
            </a:r>
          </a:p>
          <a:p>
            <a:r>
              <a:rPr lang="en-US" smtClean="0"/>
              <a:t>Namespaces erklären</a:t>
            </a:r>
          </a:p>
          <a:p>
            <a:r>
              <a:rPr lang="en-US" smtClean="0"/>
              <a:t>Retrieval erklären</a:t>
            </a:r>
          </a:p>
          <a:p>
            <a:r>
              <a:rPr lang="en-US" smtClean="0"/>
              <a:t>RDF graph erklären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Todo: Animation einfügen</a:t>
            </a:r>
          </a:p>
          <a:p>
            <a:r>
              <a:rPr lang="en-US" smtClean="0"/>
              <a:t>Namespaces erklären</a:t>
            </a:r>
          </a:p>
          <a:p>
            <a:r>
              <a:rPr lang="en-US" smtClean="0"/>
              <a:t>Retrieval erklären</a:t>
            </a:r>
          </a:p>
          <a:p>
            <a:r>
              <a:rPr lang="en-US" smtClean="0"/>
              <a:t>RDF graph erklären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Todo: Animation einfügen</a:t>
            </a:r>
          </a:p>
          <a:p>
            <a:r>
              <a:rPr lang="en-US" smtClean="0"/>
              <a:t>Namespaces erklären</a:t>
            </a:r>
          </a:p>
          <a:p>
            <a:r>
              <a:rPr lang="en-US" smtClean="0"/>
              <a:t>Retrieval erklären</a:t>
            </a:r>
          </a:p>
          <a:p>
            <a:r>
              <a:rPr lang="en-US" smtClean="0"/>
              <a:t>RDF graph erklären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Todo: Animation einfügen</a:t>
            </a:r>
          </a:p>
          <a:p>
            <a:r>
              <a:rPr lang="en-US" smtClean="0"/>
              <a:t>Namespaces erklären</a:t>
            </a:r>
          </a:p>
          <a:p>
            <a:r>
              <a:rPr lang="en-US" smtClean="0"/>
              <a:t>Retrieval erklären</a:t>
            </a:r>
          </a:p>
          <a:p>
            <a:r>
              <a:rPr lang="en-US" smtClean="0"/>
              <a:t>RDF graph erklären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89856" tIns="44928" rIns="89856" bIns="44928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reeform 1026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650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6501" name="Rectangle 10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106502" name="Rectangle 10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106503" name="Rectangle 10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i="0">
                <a:solidFill>
                  <a:schemeClr val="bg2"/>
                </a:solidFill>
              </a:defRPr>
            </a:lvl1pPr>
          </a:lstStyle>
          <a:p>
            <a:fld id="{96AB88D3-DE34-40E7-8A00-2A423B8E5B8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i="0">
                <a:solidFill>
                  <a:schemeClr val="bg2"/>
                </a:solidFill>
              </a:defRPr>
            </a:lvl1pPr>
          </a:lstStyle>
          <a:p>
            <a:fld id="{B4496479-F638-48A2-8658-5842BB1F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E:\Semantic%20Web\video\Semantic%20Technology%20-%20Part%201%20-%20Introduction%20-%20YouTube.mp4" TargetMode="External" Type="http://schemas.openxmlformats.org/officeDocument/2006/relationships/video"/><Relationship Id="rId5" Target="../media/image3.jpeg" Type="http://schemas.openxmlformats.org/officeDocument/2006/relationships/image"/><Relationship Id="rId4" Target="../charts/chart1.xml" Type="http://schemas.openxmlformats.org/officeDocument/2006/relationships/chart"/></Relationships>
</file>

<file path=ppt/slides/_rels/slide2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http://www4.wiwiss.fu-berlin.de/bizer/pub/lod-datasets_2008-09-18.html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file:///E:\Semantic%20Web\video\Linked%20Data%20(and%20the%20Web%20of%20Data)%20-%20YouTube.mp4" TargetMode="External" Type="http://schemas.openxmlformats.org/officeDocument/2006/relationships/video"/><Relationship Id="rId7" Target="../media/image20.jpeg" Type="http://schemas.openxmlformats.org/officeDocument/2006/relationships/image"/><Relationship Id="rId2" Target="file:///E:\Semantic%20Web\video\What%20is%20Linked%20Data-%20-%20YouTube.3gp" TargetMode="External" Type="http://schemas.openxmlformats.org/officeDocument/2006/relationships/video"/><Relationship Id="rId1" Target="file:///E:\Semantic%20Web\video\Linked%20Open%20Data%20-%20What%20is%20it-.mp4" TargetMode="External" Type="http://schemas.openxmlformats.org/officeDocument/2006/relationships/video"/><Relationship Id="rId6" Target="../media/image19.jpeg" Type="http://schemas.openxmlformats.org/officeDocument/2006/relationships/image"/><Relationship Id="rId5" Target="../media/image18.png" Type="http://schemas.openxmlformats.org/officeDocument/2006/relationships/image"/><Relationship Id="rId4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Linked Data</a:t>
            </a:r>
            <a:endParaRPr lang="en-US" sz="6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500702"/>
            <a:ext cx="6400800" cy="85247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semester 2018-2019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Lecture </a:t>
            </a:r>
            <a:r>
              <a:rPr lang="en-US" dirty="0" smtClean="0">
                <a:solidFill>
                  <a:srgbClr val="FF0000"/>
                </a:solidFill>
              </a:rPr>
              <a:t>#5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928670"/>
            <a:ext cx="6143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Gungsuh" pitchFamily="18" charset="-127"/>
                <a:ea typeface="Gungsuh" pitchFamily="18" charset="-127"/>
              </a:rPr>
              <a:t>Semantic Web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609600"/>
          </a:xfrm>
        </p:spPr>
        <p:txBody>
          <a:bodyPr/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528888"/>
            <a:ext cx="72009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152400" y="762000"/>
            <a:ext cx="8763000" cy="1649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15000"/>
              </a:lnSpc>
            </a:pPr>
            <a:r>
              <a:rPr lang="en-US" sz="2800" b="1" dirty="0">
                <a:solidFill>
                  <a:srgbClr val="000066"/>
                </a:solidFill>
              </a:rPr>
              <a:t>Use Semantic Web technologies to</a:t>
            </a:r>
          </a:p>
          <a:p>
            <a:pPr marL="457200" indent="-457200" eaLnBrk="0" hangingPunct="0">
              <a:lnSpc>
                <a:spcPct val="115000"/>
              </a:lnSpc>
              <a:buFontTx/>
              <a:buAutoNum type="arabicPeriod"/>
            </a:pPr>
            <a:r>
              <a:rPr lang="en-US" sz="2000" b="1" dirty="0">
                <a:solidFill>
                  <a:srgbClr val="000066"/>
                </a:solidFill>
              </a:rPr>
              <a:t>publish structured data on the Web,</a:t>
            </a:r>
          </a:p>
          <a:p>
            <a:pPr marL="457200" indent="-457200" eaLnBrk="0" hangingPunct="0">
              <a:lnSpc>
                <a:spcPct val="115000"/>
              </a:lnSpc>
              <a:buFontTx/>
              <a:buAutoNum type="arabicPeriod"/>
            </a:pPr>
            <a:r>
              <a:rPr lang="en-US" sz="2000" b="1" dirty="0">
                <a:solidFill>
                  <a:srgbClr val="000066"/>
                </a:solidFill>
              </a:rPr>
              <a:t>set links between data from one data </a:t>
            </a:r>
            <a:r>
              <a:rPr lang="en-US" sz="2000" b="1" dirty="0" smtClean="0">
                <a:solidFill>
                  <a:srgbClr val="000066"/>
                </a:solidFill>
              </a:rPr>
              <a:t>source to </a:t>
            </a:r>
            <a:r>
              <a:rPr lang="en-US" sz="2000" b="1" dirty="0">
                <a:solidFill>
                  <a:srgbClr val="000066"/>
                </a:solidFill>
              </a:rPr>
              <a:t>data within other data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dirty="0" smtClean="0"/>
              <a:t>Linked Data 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1. Use URIs as names for things</a:t>
            </a:r>
          </a:p>
          <a:p>
            <a:pPr>
              <a:buNone/>
            </a:pPr>
            <a:r>
              <a:rPr lang="en-US" sz="2800" b="1" dirty="0" smtClean="0"/>
              <a:t>2. Use HTTP URIs so that people can look up those names</a:t>
            </a:r>
          </a:p>
          <a:p>
            <a:pPr>
              <a:buNone/>
            </a:pPr>
            <a:r>
              <a:rPr lang="en-US" sz="2800" b="1" dirty="0" smtClean="0"/>
              <a:t>3. When someone looks up a URI, provide useful RDF information</a:t>
            </a:r>
          </a:p>
          <a:p>
            <a:pPr>
              <a:buNone/>
            </a:pPr>
            <a:r>
              <a:rPr lang="en-US" sz="2800" b="1" dirty="0" smtClean="0"/>
              <a:t>4. Include RDF statements that link to other URIs so that they can discover related things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962400" y="593467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Tim Berners-Lee 2007</a:t>
            </a:r>
          </a:p>
          <a:p>
            <a:r>
              <a:rPr lang="en-US" b="1" dirty="0">
                <a:solidFill>
                  <a:srgbClr val="FF0000"/>
                </a:solidFill>
              </a:rPr>
              <a:t>http://www.w3.org/DesignIssues/LinkedData.html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The RDF Data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59453" y="2312669"/>
            <a:ext cx="4850947" cy="2411731"/>
            <a:chOff x="476250" y="1230154"/>
            <a:chExt cx="4850947" cy="2411731"/>
          </a:xfrm>
        </p:grpSpPr>
        <p:sp>
          <p:nvSpPr>
            <p:cNvPr id="7171" name="Text Box 5"/>
            <p:cNvSpPr txBox="1">
              <a:spLocks noChangeArrowheads="1"/>
            </p:cNvSpPr>
            <p:nvPr/>
          </p:nvSpPr>
          <p:spPr bwMode="auto">
            <a:xfrm>
              <a:off x="2347233" y="2317433"/>
              <a:ext cx="2337707" cy="3577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010" tIns="40005" rIns="80010" bIns="4000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Richard Cyganiak</a:t>
              </a:r>
            </a:p>
          </p:txBody>
        </p:sp>
        <p:sp>
          <p:nvSpPr>
            <p:cNvPr id="7172" name="Oval 6"/>
            <p:cNvSpPr>
              <a:spLocks noChangeArrowheads="1"/>
            </p:cNvSpPr>
            <p:nvPr/>
          </p:nvSpPr>
          <p:spPr bwMode="auto">
            <a:xfrm>
              <a:off x="3034393" y="2894648"/>
              <a:ext cx="2292804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 dirty="0" err="1">
                  <a:solidFill>
                    <a:srgbClr val="000000"/>
                  </a:solidFill>
                </a:rPr>
                <a:t>dbpedia:Berlin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923926" y="2130267"/>
              <a:ext cx="1097736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foaf:name</a:t>
              </a:r>
            </a:p>
          </p:txBody>
        </p:sp>
        <p:sp>
          <p:nvSpPr>
            <p:cNvPr id="7174" name="Text Box 8"/>
            <p:cNvSpPr txBox="1">
              <a:spLocks noChangeArrowheads="1"/>
            </p:cNvSpPr>
            <p:nvPr/>
          </p:nvSpPr>
          <p:spPr bwMode="auto">
            <a:xfrm>
              <a:off x="857250" y="2838927"/>
              <a:ext cx="1636345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foaf:based_near</a:t>
              </a:r>
            </a:p>
          </p:txBody>
        </p:sp>
        <p:sp>
          <p:nvSpPr>
            <p:cNvPr id="7175" name="Line 9"/>
            <p:cNvSpPr>
              <a:spLocks noChangeShapeType="1"/>
            </p:cNvSpPr>
            <p:nvPr/>
          </p:nvSpPr>
          <p:spPr bwMode="auto">
            <a:xfrm>
              <a:off x="755197" y="1985963"/>
              <a:ext cx="0" cy="1263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7176" name="Line 10"/>
            <p:cNvSpPr>
              <a:spLocks noChangeShapeType="1"/>
            </p:cNvSpPr>
            <p:nvPr/>
          </p:nvSpPr>
          <p:spPr bwMode="auto">
            <a:xfrm>
              <a:off x="755197" y="2578894"/>
              <a:ext cx="15825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7177" name="Line 11"/>
            <p:cNvSpPr>
              <a:spLocks noChangeShapeType="1"/>
            </p:cNvSpPr>
            <p:nvPr/>
          </p:nvSpPr>
          <p:spPr bwMode="auto">
            <a:xfrm>
              <a:off x="760640" y="3260408"/>
              <a:ext cx="22655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7178" name="Oval 12"/>
            <p:cNvSpPr>
              <a:spLocks noChangeArrowheads="1"/>
            </p:cNvSpPr>
            <p:nvPr/>
          </p:nvSpPr>
          <p:spPr bwMode="auto">
            <a:xfrm>
              <a:off x="2978604" y="1308735"/>
              <a:ext cx="1669596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foaf:Person</a:t>
              </a:r>
            </a:p>
          </p:txBody>
        </p:sp>
        <p:sp>
          <p:nvSpPr>
            <p:cNvPr id="7179" name="Line 13"/>
            <p:cNvSpPr>
              <a:spLocks noChangeShapeType="1"/>
            </p:cNvSpPr>
            <p:nvPr/>
          </p:nvSpPr>
          <p:spPr bwMode="auto">
            <a:xfrm>
              <a:off x="1941740" y="1691640"/>
              <a:ext cx="10314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7180" name="Text Box 14"/>
            <p:cNvSpPr txBox="1">
              <a:spLocks noChangeArrowheads="1"/>
            </p:cNvSpPr>
            <p:nvPr/>
          </p:nvSpPr>
          <p:spPr bwMode="auto">
            <a:xfrm>
              <a:off x="1930854" y="1230154"/>
              <a:ext cx="892552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</a:rPr>
                <a:t>rdf:type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181" name="Oval 16"/>
            <p:cNvSpPr>
              <a:spLocks noChangeArrowheads="1"/>
            </p:cNvSpPr>
            <p:nvPr/>
          </p:nvSpPr>
          <p:spPr bwMode="auto">
            <a:xfrm>
              <a:off x="476250" y="1320165"/>
              <a:ext cx="1465490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pd:cygri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Data objects are identified with HTTP URIs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6053" y="1626869"/>
            <a:ext cx="4850947" cy="2411731"/>
            <a:chOff x="476250" y="1230154"/>
            <a:chExt cx="4850947" cy="2411731"/>
          </a:xfrm>
        </p:grpSpPr>
        <p:sp>
          <p:nvSpPr>
            <p:cNvPr id="8195" name="Oval 4"/>
            <p:cNvSpPr>
              <a:spLocks noChangeArrowheads="1"/>
            </p:cNvSpPr>
            <p:nvPr/>
          </p:nvSpPr>
          <p:spPr bwMode="auto">
            <a:xfrm>
              <a:off x="476250" y="1320165"/>
              <a:ext cx="1465490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pd:cygri</a:t>
              </a:r>
            </a:p>
          </p:txBody>
        </p:sp>
        <p:sp>
          <p:nvSpPr>
            <p:cNvPr id="8196" name="Text Box 5"/>
            <p:cNvSpPr txBox="1">
              <a:spLocks noChangeArrowheads="1"/>
            </p:cNvSpPr>
            <p:nvPr/>
          </p:nvSpPr>
          <p:spPr bwMode="auto">
            <a:xfrm>
              <a:off x="2347233" y="2317433"/>
              <a:ext cx="2337707" cy="3577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010" tIns="40005" rIns="80010" bIns="4000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Richard Cyganiak</a:t>
              </a:r>
            </a:p>
          </p:txBody>
        </p:sp>
        <p:sp>
          <p:nvSpPr>
            <p:cNvPr id="8197" name="Oval 6"/>
            <p:cNvSpPr>
              <a:spLocks noChangeArrowheads="1"/>
            </p:cNvSpPr>
            <p:nvPr/>
          </p:nvSpPr>
          <p:spPr bwMode="auto">
            <a:xfrm>
              <a:off x="3034393" y="2894648"/>
              <a:ext cx="2292804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dbpedia:Berlin</a:t>
              </a:r>
            </a:p>
          </p:txBody>
        </p:sp>
        <p:sp>
          <p:nvSpPr>
            <p:cNvPr id="8198" name="Text Box 7"/>
            <p:cNvSpPr txBox="1">
              <a:spLocks noChangeArrowheads="1"/>
            </p:cNvSpPr>
            <p:nvPr/>
          </p:nvSpPr>
          <p:spPr bwMode="auto">
            <a:xfrm>
              <a:off x="923926" y="2130267"/>
              <a:ext cx="1097736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foaf:name</a:t>
              </a:r>
            </a:p>
          </p:txBody>
        </p:sp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857250" y="2838927"/>
              <a:ext cx="1636345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foaf:based_near</a:t>
              </a:r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>
              <a:off x="755197" y="1985963"/>
              <a:ext cx="0" cy="1263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8201" name="Line 10"/>
            <p:cNvSpPr>
              <a:spLocks noChangeShapeType="1"/>
            </p:cNvSpPr>
            <p:nvPr/>
          </p:nvSpPr>
          <p:spPr bwMode="auto">
            <a:xfrm>
              <a:off x="755197" y="2578894"/>
              <a:ext cx="15825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8202" name="Line 11"/>
            <p:cNvSpPr>
              <a:spLocks noChangeShapeType="1"/>
            </p:cNvSpPr>
            <p:nvPr/>
          </p:nvSpPr>
          <p:spPr bwMode="auto">
            <a:xfrm>
              <a:off x="760640" y="3260408"/>
              <a:ext cx="22655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8203" name="Oval 12"/>
            <p:cNvSpPr>
              <a:spLocks noChangeArrowheads="1"/>
            </p:cNvSpPr>
            <p:nvPr/>
          </p:nvSpPr>
          <p:spPr bwMode="auto">
            <a:xfrm>
              <a:off x="2978604" y="1308735"/>
              <a:ext cx="1669596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foaf:Person</a:t>
              </a:r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1941740" y="1691640"/>
              <a:ext cx="10314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8205" name="Text Box 14"/>
            <p:cNvSpPr txBox="1">
              <a:spLocks noChangeArrowheads="1"/>
            </p:cNvSpPr>
            <p:nvPr/>
          </p:nvSpPr>
          <p:spPr bwMode="auto">
            <a:xfrm>
              <a:off x="1930854" y="1230154"/>
              <a:ext cx="892552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rdf:type</a:t>
              </a:r>
            </a:p>
          </p:txBody>
        </p:sp>
      </p:grp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859971" y="4567714"/>
            <a:ext cx="5279650" cy="800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b="1">
                <a:solidFill>
                  <a:srgbClr val="FF0000"/>
                </a:solidFill>
              </a:rPr>
              <a:t>pd:cygri</a:t>
            </a:r>
            <a:r>
              <a:rPr lang="en-US" b="1">
                <a:solidFill>
                  <a:srgbClr val="000066"/>
                </a:solidFill>
              </a:rPr>
              <a:t> = http://richard.cyganiak.de/foaf.rdf#cygri</a:t>
            </a:r>
            <a:r>
              <a:rPr lang="en-US" b="1"/>
              <a:t/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dbpedia:Berlin</a:t>
            </a:r>
            <a:r>
              <a:rPr lang="en-US" b="1">
                <a:solidFill>
                  <a:srgbClr val="000066"/>
                </a:solidFill>
              </a:rPr>
              <a:t> = http://dbpedia.org/resource/Berlin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Dereferencing URIs over the Web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5235" y="1917382"/>
            <a:ext cx="8009165" cy="3797618"/>
            <a:chOff x="476250" y="1230154"/>
            <a:chExt cx="8009165" cy="3797618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645479" y="2143125"/>
              <a:ext cx="3839936" cy="2884647"/>
              <a:chOff x="3414" y="1500"/>
              <a:chExt cx="2822" cy="2019"/>
            </a:xfrm>
          </p:grpSpPr>
          <p:sp>
            <p:nvSpPr>
              <p:cNvPr id="9231" name="Oval 4"/>
              <p:cNvSpPr>
                <a:spLocks noChangeArrowheads="1"/>
              </p:cNvSpPr>
              <p:nvPr/>
            </p:nvSpPr>
            <p:spPr bwMode="auto">
              <a:xfrm>
                <a:off x="3458" y="2996"/>
                <a:ext cx="2176" cy="5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dp:Cities_in_Germany</a:t>
                </a:r>
              </a:p>
            </p:txBody>
          </p:sp>
          <p:sp>
            <p:nvSpPr>
              <p:cNvPr id="9232" name="Text Box 5"/>
              <p:cNvSpPr txBox="1">
                <a:spLocks noChangeArrowheads="1"/>
              </p:cNvSpPr>
              <p:nvPr/>
            </p:nvSpPr>
            <p:spPr bwMode="auto">
              <a:xfrm>
                <a:off x="5030" y="1500"/>
                <a:ext cx="1206" cy="25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3.405.259</a:t>
                </a:r>
              </a:p>
            </p:txBody>
          </p:sp>
          <p:sp>
            <p:nvSpPr>
              <p:cNvPr id="9233" name="Text Box 6"/>
              <p:cNvSpPr txBox="1">
                <a:spLocks noChangeArrowheads="1"/>
              </p:cNvSpPr>
              <p:nvPr/>
            </p:nvSpPr>
            <p:spPr bwMode="auto">
              <a:xfrm>
                <a:off x="3662" y="1682"/>
                <a:ext cx="1078" cy="2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dp:population</a:t>
                </a:r>
              </a:p>
            </p:txBody>
          </p:sp>
          <p:sp>
            <p:nvSpPr>
              <p:cNvPr id="9234" name="Text Box 7"/>
              <p:cNvSpPr txBox="1">
                <a:spLocks noChangeArrowheads="1"/>
              </p:cNvSpPr>
              <p:nvPr/>
            </p:nvSpPr>
            <p:spPr bwMode="auto">
              <a:xfrm>
                <a:off x="4293" y="2541"/>
                <a:ext cx="965" cy="2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skos:subject</a:t>
                </a:r>
              </a:p>
            </p:txBody>
          </p:sp>
          <p:sp>
            <p:nvSpPr>
              <p:cNvPr id="9235" name="Line 8"/>
              <p:cNvSpPr>
                <a:spLocks noChangeShapeType="1"/>
              </p:cNvSpPr>
              <p:nvPr/>
            </p:nvSpPr>
            <p:spPr bwMode="auto">
              <a:xfrm>
                <a:off x="3414" y="2530"/>
                <a:ext cx="1120" cy="46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9"/>
              <p:cNvSpPr>
                <a:spLocks noChangeShapeType="1"/>
              </p:cNvSpPr>
              <p:nvPr/>
            </p:nvSpPr>
            <p:spPr bwMode="auto">
              <a:xfrm flipV="1">
                <a:off x="3925" y="1806"/>
                <a:ext cx="1622" cy="48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0" name="Text Box 12"/>
            <p:cNvSpPr txBox="1">
              <a:spLocks noChangeArrowheads="1"/>
            </p:cNvSpPr>
            <p:nvPr/>
          </p:nvSpPr>
          <p:spPr bwMode="auto">
            <a:xfrm>
              <a:off x="2347233" y="2317433"/>
              <a:ext cx="2337707" cy="3577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010" tIns="40005" rIns="80010" bIns="4000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Richard Cyganiak</a:t>
              </a:r>
            </a:p>
          </p:txBody>
        </p:sp>
        <p:sp>
          <p:nvSpPr>
            <p:cNvPr id="9221" name="Oval 13"/>
            <p:cNvSpPr>
              <a:spLocks noChangeArrowheads="1"/>
            </p:cNvSpPr>
            <p:nvPr/>
          </p:nvSpPr>
          <p:spPr bwMode="auto">
            <a:xfrm>
              <a:off x="3034393" y="2894648"/>
              <a:ext cx="2292804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dbpedia:Berlin</a:t>
              </a:r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923926" y="2130267"/>
              <a:ext cx="1097736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foaf:name</a:t>
              </a:r>
            </a:p>
          </p:txBody>
        </p:sp>
        <p:sp>
          <p:nvSpPr>
            <p:cNvPr id="9223" name="Text Box 15"/>
            <p:cNvSpPr txBox="1">
              <a:spLocks noChangeArrowheads="1"/>
            </p:cNvSpPr>
            <p:nvPr/>
          </p:nvSpPr>
          <p:spPr bwMode="auto">
            <a:xfrm>
              <a:off x="857250" y="2838927"/>
              <a:ext cx="1636345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foaf:based_near</a:t>
              </a:r>
            </a:p>
          </p:txBody>
        </p:sp>
        <p:sp>
          <p:nvSpPr>
            <p:cNvPr id="9224" name="Line 16"/>
            <p:cNvSpPr>
              <a:spLocks noChangeShapeType="1"/>
            </p:cNvSpPr>
            <p:nvPr/>
          </p:nvSpPr>
          <p:spPr bwMode="auto">
            <a:xfrm>
              <a:off x="755197" y="1985963"/>
              <a:ext cx="0" cy="1263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9225" name="Line 17"/>
            <p:cNvSpPr>
              <a:spLocks noChangeShapeType="1"/>
            </p:cNvSpPr>
            <p:nvPr/>
          </p:nvSpPr>
          <p:spPr bwMode="auto">
            <a:xfrm>
              <a:off x="755197" y="2578894"/>
              <a:ext cx="15825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9226" name="Line 18"/>
            <p:cNvSpPr>
              <a:spLocks noChangeShapeType="1"/>
            </p:cNvSpPr>
            <p:nvPr/>
          </p:nvSpPr>
          <p:spPr bwMode="auto">
            <a:xfrm>
              <a:off x="760640" y="3260408"/>
              <a:ext cx="22655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9227" name="Oval 19"/>
            <p:cNvSpPr>
              <a:spLocks noChangeArrowheads="1"/>
            </p:cNvSpPr>
            <p:nvPr/>
          </p:nvSpPr>
          <p:spPr bwMode="auto">
            <a:xfrm>
              <a:off x="2978604" y="1308735"/>
              <a:ext cx="1669596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foaf:Person</a:t>
              </a:r>
            </a:p>
          </p:txBody>
        </p:sp>
        <p:sp>
          <p:nvSpPr>
            <p:cNvPr id="9228" name="Line 20"/>
            <p:cNvSpPr>
              <a:spLocks noChangeShapeType="1"/>
            </p:cNvSpPr>
            <p:nvPr/>
          </p:nvSpPr>
          <p:spPr bwMode="auto">
            <a:xfrm>
              <a:off x="1941740" y="1691640"/>
              <a:ext cx="10314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9229" name="Text Box 21"/>
            <p:cNvSpPr txBox="1">
              <a:spLocks noChangeArrowheads="1"/>
            </p:cNvSpPr>
            <p:nvPr/>
          </p:nvSpPr>
          <p:spPr bwMode="auto">
            <a:xfrm>
              <a:off x="1930854" y="1230154"/>
              <a:ext cx="892552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rdf:type</a:t>
              </a:r>
            </a:p>
          </p:txBody>
        </p:sp>
        <p:sp>
          <p:nvSpPr>
            <p:cNvPr id="9230" name="Oval 23"/>
            <p:cNvSpPr>
              <a:spLocks noChangeArrowheads="1"/>
            </p:cNvSpPr>
            <p:nvPr/>
          </p:nvSpPr>
          <p:spPr bwMode="auto">
            <a:xfrm>
              <a:off x="476250" y="1320165"/>
              <a:ext cx="1465490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pd:cygri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Dereferencing URIs over the Web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8368" y="1410176"/>
            <a:ext cx="8062232" cy="4762024"/>
            <a:chOff x="423183" y="1230154"/>
            <a:chExt cx="8062232" cy="4762024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645479" y="2143125"/>
              <a:ext cx="3839936" cy="2884647"/>
              <a:chOff x="3414" y="1500"/>
              <a:chExt cx="2822" cy="2019"/>
            </a:xfrm>
          </p:grpSpPr>
          <p:sp>
            <p:nvSpPr>
              <p:cNvPr id="10261" name="Oval 4"/>
              <p:cNvSpPr>
                <a:spLocks noChangeArrowheads="1"/>
              </p:cNvSpPr>
              <p:nvPr/>
            </p:nvSpPr>
            <p:spPr bwMode="auto">
              <a:xfrm>
                <a:off x="3458" y="2996"/>
                <a:ext cx="2176" cy="5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dp:Cities_in_Germany</a:t>
                </a:r>
              </a:p>
            </p:txBody>
          </p:sp>
          <p:sp>
            <p:nvSpPr>
              <p:cNvPr id="10262" name="Text Box 5"/>
              <p:cNvSpPr txBox="1">
                <a:spLocks noChangeArrowheads="1"/>
              </p:cNvSpPr>
              <p:nvPr/>
            </p:nvSpPr>
            <p:spPr bwMode="auto">
              <a:xfrm>
                <a:off x="5030" y="1500"/>
                <a:ext cx="1206" cy="25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3.405.259</a:t>
                </a:r>
              </a:p>
            </p:txBody>
          </p:sp>
          <p:sp>
            <p:nvSpPr>
              <p:cNvPr id="10263" name="Text Box 6"/>
              <p:cNvSpPr txBox="1">
                <a:spLocks noChangeArrowheads="1"/>
              </p:cNvSpPr>
              <p:nvPr/>
            </p:nvSpPr>
            <p:spPr bwMode="auto">
              <a:xfrm>
                <a:off x="3662" y="1682"/>
                <a:ext cx="1078" cy="2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dp:population</a:t>
                </a:r>
              </a:p>
            </p:txBody>
          </p:sp>
          <p:sp>
            <p:nvSpPr>
              <p:cNvPr id="10264" name="Text Box 7"/>
              <p:cNvSpPr txBox="1">
                <a:spLocks noChangeArrowheads="1"/>
              </p:cNvSpPr>
              <p:nvPr/>
            </p:nvSpPr>
            <p:spPr bwMode="auto">
              <a:xfrm>
                <a:off x="4293" y="2541"/>
                <a:ext cx="965" cy="2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skos:subject</a:t>
                </a:r>
              </a:p>
            </p:txBody>
          </p:sp>
          <p:sp>
            <p:nvSpPr>
              <p:cNvPr id="10265" name="Line 8"/>
              <p:cNvSpPr>
                <a:spLocks noChangeShapeType="1"/>
              </p:cNvSpPr>
              <p:nvPr/>
            </p:nvSpPr>
            <p:spPr bwMode="auto">
              <a:xfrm>
                <a:off x="3414" y="2530"/>
                <a:ext cx="1120" cy="46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Line 9"/>
              <p:cNvSpPr>
                <a:spLocks noChangeShapeType="1"/>
              </p:cNvSpPr>
              <p:nvPr/>
            </p:nvSpPr>
            <p:spPr bwMode="auto">
              <a:xfrm flipV="1">
                <a:off x="3925" y="1806"/>
                <a:ext cx="1622" cy="48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" name="Text Box 12"/>
            <p:cNvSpPr txBox="1">
              <a:spLocks noChangeArrowheads="1"/>
            </p:cNvSpPr>
            <p:nvPr/>
          </p:nvSpPr>
          <p:spPr bwMode="auto">
            <a:xfrm>
              <a:off x="2347233" y="2317433"/>
              <a:ext cx="2337707" cy="3577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010" tIns="40005" rIns="80010" bIns="4000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Richard Cyganiak</a:t>
              </a:r>
            </a:p>
          </p:txBody>
        </p:sp>
        <p:sp>
          <p:nvSpPr>
            <p:cNvPr id="10245" name="Oval 13"/>
            <p:cNvSpPr>
              <a:spLocks noChangeArrowheads="1"/>
            </p:cNvSpPr>
            <p:nvPr/>
          </p:nvSpPr>
          <p:spPr bwMode="auto">
            <a:xfrm>
              <a:off x="3034393" y="2894648"/>
              <a:ext cx="2292804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dbpedia:Berlin</a:t>
              </a:r>
            </a:p>
          </p:txBody>
        </p:sp>
        <p:sp>
          <p:nvSpPr>
            <p:cNvPr id="10246" name="Text Box 14"/>
            <p:cNvSpPr txBox="1">
              <a:spLocks noChangeArrowheads="1"/>
            </p:cNvSpPr>
            <p:nvPr/>
          </p:nvSpPr>
          <p:spPr bwMode="auto">
            <a:xfrm>
              <a:off x="923926" y="2130267"/>
              <a:ext cx="1097736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foaf:name</a:t>
              </a:r>
            </a:p>
          </p:txBody>
        </p:sp>
        <p:sp>
          <p:nvSpPr>
            <p:cNvPr id="10247" name="Text Box 15"/>
            <p:cNvSpPr txBox="1">
              <a:spLocks noChangeArrowheads="1"/>
            </p:cNvSpPr>
            <p:nvPr/>
          </p:nvSpPr>
          <p:spPr bwMode="auto">
            <a:xfrm>
              <a:off x="857250" y="2838927"/>
              <a:ext cx="1636345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foaf:based_near</a:t>
              </a:r>
            </a:p>
          </p:txBody>
        </p:sp>
        <p:sp>
          <p:nvSpPr>
            <p:cNvPr id="10248" name="Line 16"/>
            <p:cNvSpPr>
              <a:spLocks noChangeShapeType="1"/>
            </p:cNvSpPr>
            <p:nvPr/>
          </p:nvSpPr>
          <p:spPr bwMode="auto">
            <a:xfrm>
              <a:off x="755197" y="1985963"/>
              <a:ext cx="0" cy="1263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10249" name="Line 17"/>
            <p:cNvSpPr>
              <a:spLocks noChangeShapeType="1"/>
            </p:cNvSpPr>
            <p:nvPr/>
          </p:nvSpPr>
          <p:spPr bwMode="auto">
            <a:xfrm>
              <a:off x="755197" y="2578894"/>
              <a:ext cx="15825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10250" name="Line 18"/>
            <p:cNvSpPr>
              <a:spLocks noChangeShapeType="1"/>
            </p:cNvSpPr>
            <p:nvPr/>
          </p:nvSpPr>
          <p:spPr bwMode="auto">
            <a:xfrm>
              <a:off x="760640" y="3260408"/>
              <a:ext cx="22655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10251" name="Oval 19"/>
            <p:cNvSpPr>
              <a:spLocks noChangeArrowheads="1"/>
            </p:cNvSpPr>
            <p:nvPr/>
          </p:nvSpPr>
          <p:spPr bwMode="auto">
            <a:xfrm>
              <a:off x="2978604" y="1308735"/>
              <a:ext cx="1669596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foaf:Person</a:t>
              </a:r>
            </a:p>
          </p:txBody>
        </p:sp>
        <p:sp>
          <p:nvSpPr>
            <p:cNvPr id="10252" name="Line 20"/>
            <p:cNvSpPr>
              <a:spLocks noChangeShapeType="1"/>
            </p:cNvSpPr>
            <p:nvPr/>
          </p:nvSpPr>
          <p:spPr bwMode="auto">
            <a:xfrm>
              <a:off x="1941740" y="1691640"/>
              <a:ext cx="10314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1930854" y="1230154"/>
              <a:ext cx="892552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rdf:type</a:t>
              </a:r>
            </a:p>
          </p:txBody>
        </p:sp>
        <p:sp>
          <p:nvSpPr>
            <p:cNvPr id="10254" name="Oval 22"/>
            <p:cNvSpPr>
              <a:spLocks noChangeArrowheads="1"/>
            </p:cNvSpPr>
            <p:nvPr/>
          </p:nvSpPr>
          <p:spPr bwMode="auto">
            <a:xfrm>
              <a:off x="519793" y="4267677"/>
              <a:ext cx="2292804" cy="7472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chemeClr val="tx2"/>
                  </a:solidFill>
                </a:rPr>
                <a:t>dbpedia:Hamburg</a:t>
              </a:r>
            </a:p>
          </p:txBody>
        </p:sp>
        <p:sp>
          <p:nvSpPr>
            <p:cNvPr id="10255" name="Oval 23"/>
            <p:cNvSpPr>
              <a:spLocks noChangeArrowheads="1"/>
            </p:cNvSpPr>
            <p:nvPr/>
          </p:nvSpPr>
          <p:spPr bwMode="auto">
            <a:xfrm>
              <a:off x="423183" y="5244942"/>
              <a:ext cx="2426153" cy="7472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chemeClr val="tx2"/>
                  </a:solidFill>
                </a:rPr>
                <a:t>dbpedia:Muenchen</a:t>
              </a:r>
            </a:p>
          </p:txBody>
        </p:sp>
        <p:sp>
          <p:nvSpPr>
            <p:cNvPr id="10256" name="Line 24"/>
            <p:cNvSpPr>
              <a:spLocks noChangeShapeType="1"/>
            </p:cNvSpPr>
            <p:nvPr/>
          </p:nvSpPr>
          <p:spPr bwMode="auto">
            <a:xfrm>
              <a:off x="2804432" y="4634865"/>
              <a:ext cx="1915886" cy="30004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10257" name="Text Box 25"/>
            <p:cNvSpPr txBox="1">
              <a:spLocks noChangeArrowheads="1"/>
            </p:cNvSpPr>
            <p:nvPr/>
          </p:nvSpPr>
          <p:spPr bwMode="auto">
            <a:xfrm>
              <a:off x="2917372" y="4176237"/>
              <a:ext cx="1290097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skos:subject</a:t>
              </a:r>
            </a:p>
          </p:txBody>
        </p:sp>
        <p:sp>
          <p:nvSpPr>
            <p:cNvPr id="10258" name="Line 26"/>
            <p:cNvSpPr>
              <a:spLocks noChangeShapeType="1"/>
            </p:cNvSpPr>
            <p:nvPr/>
          </p:nvSpPr>
          <p:spPr bwMode="auto">
            <a:xfrm flipV="1">
              <a:off x="2845254" y="4787742"/>
              <a:ext cx="1932214" cy="80724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10259" name="Text Box 27"/>
            <p:cNvSpPr txBox="1">
              <a:spLocks noChangeArrowheads="1"/>
            </p:cNvSpPr>
            <p:nvPr/>
          </p:nvSpPr>
          <p:spPr bwMode="auto">
            <a:xfrm>
              <a:off x="3570514" y="5289233"/>
              <a:ext cx="1290097" cy="3577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0010" tIns="40005" rIns="80010" bIns="40005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skos:subject</a:t>
              </a:r>
            </a:p>
          </p:txBody>
        </p:sp>
        <p:sp>
          <p:nvSpPr>
            <p:cNvPr id="10260" name="Oval 28"/>
            <p:cNvSpPr>
              <a:spLocks noChangeArrowheads="1"/>
            </p:cNvSpPr>
            <p:nvPr/>
          </p:nvSpPr>
          <p:spPr bwMode="auto">
            <a:xfrm>
              <a:off x="476250" y="1320165"/>
              <a:ext cx="1465490" cy="747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0010" tIns="40005" rIns="80010" bIns="40005" anchor="ctr"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</a:rPr>
                <a:t>pd:cygri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 dirty="0" smtClean="0"/>
              <a:t>The Disco – Hyperdata Browser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47" y="0"/>
            <a:ext cx="9144001" cy="720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16"/>
            <a:ext cx="9144000" cy="7200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81000" y="1295400"/>
            <a:ext cx="8534400" cy="4495800"/>
          </a:xfrm>
          <a:prstGeom prst="rect">
            <a:avLst/>
          </a:prstGeom>
          <a:gradFill rotWithShape="0">
            <a:gsLst>
              <a:gs pos="0">
                <a:srgbClr val="333333">
                  <a:gamma/>
                  <a:tint val="43922"/>
                  <a:invGamma/>
                </a:srgbClr>
              </a:gs>
              <a:gs pos="50000">
                <a:srgbClr val="333333"/>
              </a:gs>
              <a:gs pos="100000">
                <a:srgbClr val="333333">
                  <a:gamma/>
                  <a:tint val="4392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GB" dirty="0" smtClean="0"/>
              <a:t>Linking Data Resources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447800"/>
            <a:ext cx="8458200" cy="5105400"/>
            <a:chOff x="240" y="912"/>
            <a:chExt cx="5328" cy="2751"/>
          </a:xfrm>
        </p:grpSpPr>
        <p:sp>
          <p:nvSpPr>
            <p:cNvPr id="203782" name="Oval 6"/>
            <p:cNvSpPr>
              <a:spLocks noChangeArrowheads="1"/>
            </p:cNvSpPr>
            <p:nvPr/>
          </p:nvSpPr>
          <p:spPr bwMode="auto">
            <a:xfrm>
              <a:off x="2112" y="912"/>
              <a:ext cx="2400" cy="27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3" name="AutoShape 7"/>
            <p:cNvSpPr>
              <a:spLocks noChangeAspect="1" noChangeArrowheads="1"/>
            </p:cNvSpPr>
            <p:nvPr/>
          </p:nvSpPr>
          <p:spPr bwMode="auto">
            <a:xfrm>
              <a:off x="288" y="1104"/>
              <a:ext cx="4928" cy="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84" name="AutoShape 8"/>
            <p:cNvSpPr>
              <a:spLocks noChangeArrowheads="1"/>
            </p:cNvSpPr>
            <p:nvPr/>
          </p:nvSpPr>
          <p:spPr bwMode="auto">
            <a:xfrm>
              <a:off x="4976" y="2030"/>
              <a:ext cx="348" cy="462"/>
            </a:xfrm>
            <a:prstGeom prst="can">
              <a:avLst>
                <a:gd name="adj" fmla="val 33190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785" name="AutoShape 9"/>
            <p:cNvSpPr>
              <a:spLocks noChangeArrowheads="1"/>
            </p:cNvSpPr>
            <p:nvPr/>
          </p:nvSpPr>
          <p:spPr bwMode="auto">
            <a:xfrm>
              <a:off x="4808" y="1392"/>
              <a:ext cx="349" cy="462"/>
            </a:xfrm>
            <a:prstGeom prst="can">
              <a:avLst>
                <a:gd name="adj" fmla="val 33095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786" name="Line 10"/>
            <p:cNvSpPr>
              <a:spLocks noChangeShapeType="1"/>
            </p:cNvSpPr>
            <p:nvPr/>
          </p:nvSpPr>
          <p:spPr bwMode="auto">
            <a:xfrm flipV="1">
              <a:off x="3648" y="1823"/>
              <a:ext cx="1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87" name="Line 11"/>
            <p:cNvSpPr>
              <a:spLocks noChangeShapeType="1"/>
            </p:cNvSpPr>
            <p:nvPr/>
          </p:nvSpPr>
          <p:spPr bwMode="auto">
            <a:xfrm>
              <a:off x="3806" y="2337"/>
              <a:ext cx="1170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88" name="Line 12"/>
            <p:cNvSpPr>
              <a:spLocks noChangeShapeType="1"/>
            </p:cNvSpPr>
            <p:nvPr/>
          </p:nvSpPr>
          <p:spPr bwMode="auto">
            <a:xfrm>
              <a:off x="3648" y="2747"/>
              <a:ext cx="116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89" name="Text Box 13"/>
            <p:cNvSpPr txBox="1">
              <a:spLocks noChangeArrowheads="1"/>
            </p:cNvSpPr>
            <p:nvPr/>
          </p:nvSpPr>
          <p:spPr bwMode="auto">
            <a:xfrm>
              <a:off x="240" y="1616"/>
              <a:ext cx="91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2400" b="0"/>
                <a:t>User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GB" sz="2400" b="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382" y="1695"/>
              <a:ext cx="1565" cy="1166"/>
              <a:chOff x="3805" y="2495"/>
              <a:chExt cx="2638" cy="1964"/>
            </a:xfrm>
          </p:grpSpPr>
          <p:sp>
            <p:nvSpPr>
              <p:cNvPr id="203791" name="Line 15"/>
              <p:cNvSpPr>
                <a:spLocks noChangeShapeType="1"/>
              </p:cNvSpPr>
              <p:nvPr/>
            </p:nvSpPr>
            <p:spPr bwMode="auto">
              <a:xfrm flipV="1">
                <a:off x="4838" y="3383"/>
                <a:ext cx="196" cy="3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2" name="Line 16"/>
              <p:cNvSpPr>
                <a:spLocks noChangeShapeType="1"/>
              </p:cNvSpPr>
              <p:nvPr/>
            </p:nvSpPr>
            <p:spPr bwMode="auto">
              <a:xfrm flipV="1">
                <a:off x="4813" y="3289"/>
                <a:ext cx="109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3" name="Line 17"/>
              <p:cNvSpPr>
                <a:spLocks noChangeShapeType="1"/>
              </p:cNvSpPr>
              <p:nvPr/>
            </p:nvSpPr>
            <p:spPr bwMode="auto">
              <a:xfrm>
                <a:off x="4530" y="2939"/>
                <a:ext cx="504" cy="2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4" name="Line 18"/>
              <p:cNvSpPr>
                <a:spLocks noChangeShapeType="1"/>
              </p:cNvSpPr>
              <p:nvPr/>
            </p:nvSpPr>
            <p:spPr bwMode="auto">
              <a:xfrm flipH="1" flipV="1">
                <a:off x="4309" y="3006"/>
                <a:ext cx="221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5" name="Line 19"/>
              <p:cNvSpPr>
                <a:spLocks noChangeShapeType="1"/>
              </p:cNvSpPr>
              <p:nvPr/>
            </p:nvSpPr>
            <p:spPr bwMode="auto">
              <a:xfrm>
                <a:off x="4200" y="4015"/>
                <a:ext cx="4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6" name="Line 20"/>
              <p:cNvSpPr>
                <a:spLocks noChangeShapeType="1"/>
              </p:cNvSpPr>
              <p:nvPr/>
            </p:nvSpPr>
            <p:spPr bwMode="auto">
              <a:xfrm flipV="1">
                <a:off x="4032" y="3006"/>
                <a:ext cx="168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7" name="Line 21"/>
              <p:cNvSpPr>
                <a:spLocks noChangeShapeType="1"/>
              </p:cNvSpPr>
              <p:nvPr/>
            </p:nvSpPr>
            <p:spPr bwMode="auto">
              <a:xfrm flipV="1">
                <a:off x="4530" y="2710"/>
                <a:ext cx="1214" cy="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8" name="Line 22"/>
              <p:cNvSpPr>
                <a:spLocks noChangeShapeType="1"/>
              </p:cNvSpPr>
              <p:nvPr/>
            </p:nvSpPr>
            <p:spPr bwMode="auto">
              <a:xfrm>
                <a:off x="5292" y="3289"/>
                <a:ext cx="913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9" name="Line 23"/>
              <p:cNvSpPr>
                <a:spLocks noChangeShapeType="1"/>
              </p:cNvSpPr>
              <p:nvPr/>
            </p:nvSpPr>
            <p:spPr bwMode="auto">
              <a:xfrm>
                <a:off x="4838" y="4015"/>
                <a:ext cx="906" cy="1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0" name="Oval 24"/>
              <p:cNvSpPr>
                <a:spLocks noChangeArrowheads="1"/>
              </p:cNvSpPr>
              <p:nvPr/>
            </p:nvSpPr>
            <p:spPr bwMode="auto">
              <a:xfrm>
                <a:off x="4103" y="2640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1" name="Oval 25"/>
              <p:cNvSpPr>
                <a:spLocks noChangeArrowheads="1"/>
              </p:cNvSpPr>
              <p:nvPr/>
            </p:nvSpPr>
            <p:spPr bwMode="auto">
              <a:xfrm>
                <a:off x="5701" y="2495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2" name="Oval 26"/>
              <p:cNvSpPr>
                <a:spLocks noChangeArrowheads="1"/>
              </p:cNvSpPr>
              <p:nvPr/>
            </p:nvSpPr>
            <p:spPr bwMode="auto">
              <a:xfrm>
                <a:off x="5939" y="3379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3" name="Oval 27"/>
              <p:cNvSpPr>
                <a:spLocks noChangeArrowheads="1"/>
              </p:cNvSpPr>
              <p:nvPr/>
            </p:nvSpPr>
            <p:spPr bwMode="auto">
              <a:xfrm>
                <a:off x="5572" y="4015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4" name="Oval 28"/>
              <p:cNvSpPr>
                <a:spLocks noChangeArrowheads="1"/>
              </p:cNvSpPr>
              <p:nvPr/>
            </p:nvSpPr>
            <p:spPr bwMode="auto">
              <a:xfrm>
                <a:off x="4922" y="3006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5" name="Oval 29"/>
              <p:cNvSpPr>
                <a:spLocks noChangeArrowheads="1"/>
              </p:cNvSpPr>
              <p:nvPr/>
            </p:nvSpPr>
            <p:spPr bwMode="auto">
              <a:xfrm>
                <a:off x="4530" y="3764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6" name="Oval 30"/>
              <p:cNvSpPr>
                <a:spLocks noChangeArrowheads="1"/>
              </p:cNvSpPr>
              <p:nvPr/>
            </p:nvSpPr>
            <p:spPr bwMode="auto">
              <a:xfrm>
                <a:off x="3805" y="3823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7" name="Oval 31"/>
              <p:cNvSpPr>
                <a:spLocks noChangeArrowheads="1"/>
              </p:cNvSpPr>
              <p:nvPr/>
            </p:nvSpPr>
            <p:spPr bwMode="auto">
              <a:xfrm>
                <a:off x="4309" y="3229"/>
                <a:ext cx="504" cy="44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808" name="AutoShape 32"/>
            <p:cNvSpPr>
              <a:spLocks noChangeArrowheads="1"/>
            </p:cNvSpPr>
            <p:nvPr/>
          </p:nvSpPr>
          <p:spPr bwMode="auto">
            <a:xfrm>
              <a:off x="4759" y="2607"/>
              <a:ext cx="349" cy="462"/>
            </a:xfrm>
            <a:prstGeom prst="can">
              <a:avLst>
                <a:gd name="adj" fmla="val 33095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09" name="AutoShape 33"/>
            <p:cNvSpPr>
              <a:spLocks noChangeArrowheads="1"/>
            </p:cNvSpPr>
            <p:nvPr/>
          </p:nvSpPr>
          <p:spPr bwMode="auto">
            <a:xfrm>
              <a:off x="1245" y="1860"/>
              <a:ext cx="655" cy="139"/>
            </a:xfrm>
            <a:prstGeom prst="rightArrow">
              <a:avLst>
                <a:gd name="adj1" fmla="val 50000"/>
                <a:gd name="adj2" fmla="val 1178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10" name="AutoShape 34"/>
            <p:cNvSpPr>
              <a:spLocks noChangeArrowheads="1"/>
            </p:cNvSpPr>
            <p:nvPr/>
          </p:nvSpPr>
          <p:spPr bwMode="auto">
            <a:xfrm flipH="1">
              <a:off x="1288" y="2448"/>
              <a:ext cx="655" cy="138"/>
            </a:xfrm>
            <a:prstGeom prst="rightArrow">
              <a:avLst>
                <a:gd name="adj1" fmla="val 50000"/>
                <a:gd name="adj2" fmla="val 11865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11" name="Text Box 35"/>
            <p:cNvSpPr txBox="1">
              <a:spLocks noChangeArrowheads="1"/>
            </p:cNvSpPr>
            <p:nvPr/>
          </p:nvSpPr>
          <p:spPr bwMode="auto">
            <a:xfrm>
              <a:off x="2784" y="2780"/>
              <a:ext cx="10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2400" b="0"/>
                <a:t>Data 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2400" b="0"/>
                <a:t>Ontologies</a:t>
              </a:r>
            </a:p>
          </p:txBody>
        </p:sp>
        <p:sp>
          <p:nvSpPr>
            <p:cNvPr id="203812" name="Text Box 36"/>
            <p:cNvSpPr txBox="1">
              <a:spLocks noChangeArrowheads="1"/>
            </p:cNvSpPr>
            <p:nvPr/>
          </p:nvSpPr>
          <p:spPr bwMode="auto">
            <a:xfrm>
              <a:off x="2592" y="1440"/>
              <a:ext cx="124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2400" b="0"/>
                <a:t>RDF </a:t>
              </a:r>
            </a:p>
          </p:txBody>
        </p:sp>
        <p:sp>
          <p:nvSpPr>
            <p:cNvPr id="203813" name="Text Box 37"/>
            <p:cNvSpPr txBox="1">
              <a:spLocks noChangeArrowheads="1"/>
            </p:cNvSpPr>
            <p:nvPr/>
          </p:nvSpPr>
          <p:spPr bwMode="auto">
            <a:xfrm>
              <a:off x="720" y="2716"/>
              <a:ext cx="170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2400" b="0"/>
                <a:t>Query &amp; results</a:t>
              </a:r>
            </a:p>
          </p:txBody>
        </p:sp>
        <p:sp>
          <p:nvSpPr>
            <p:cNvPr id="203814" name="Text Box 38"/>
            <p:cNvSpPr txBox="1">
              <a:spLocks noChangeArrowheads="1"/>
            </p:cNvSpPr>
            <p:nvPr/>
          </p:nvSpPr>
          <p:spPr bwMode="auto">
            <a:xfrm>
              <a:off x="4292" y="3072"/>
              <a:ext cx="12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/>
                <a:t>Structured &amp; Unstructured Data Sources</a:t>
              </a:r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240" y="1872"/>
              <a:ext cx="749" cy="662"/>
              <a:chOff x="4806" y="2037"/>
              <a:chExt cx="749" cy="662"/>
            </a:xfrm>
          </p:grpSpPr>
          <p:sp>
            <p:nvSpPr>
              <p:cNvPr id="203816" name="Freeform 40"/>
              <p:cNvSpPr>
                <a:spLocks/>
              </p:cNvSpPr>
              <p:nvPr/>
            </p:nvSpPr>
            <p:spPr bwMode="auto">
              <a:xfrm>
                <a:off x="4806" y="2308"/>
                <a:ext cx="478" cy="391"/>
              </a:xfrm>
              <a:custGeom>
                <a:avLst/>
                <a:gdLst/>
                <a:ahLst/>
                <a:cxnLst>
                  <a:cxn ang="0">
                    <a:pos x="477" y="334"/>
                  </a:cxn>
                  <a:cxn ang="0">
                    <a:pos x="367" y="390"/>
                  </a:cxn>
                  <a:cxn ang="0">
                    <a:pos x="132" y="279"/>
                  </a:cxn>
                  <a:cxn ang="0">
                    <a:pos x="0" y="178"/>
                  </a:cxn>
                  <a:cxn ang="0">
                    <a:pos x="362" y="0"/>
                  </a:cxn>
                  <a:cxn ang="0">
                    <a:pos x="477" y="334"/>
                  </a:cxn>
                </a:cxnLst>
                <a:rect l="0" t="0" r="r" b="b"/>
                <a:pathLst>
                  <a:path w="478" h="391">
                    <a:moveTo>
                      <a:pt x="477" y="334"/>
                    </a:moveTo>
                    <a:lnTo>
                      <a:pt x="367" y="390"/>
                    </a:lnTo>
                    <a:lnTo>
                      <a:pt x="132" y="279"/>
                    </a:lnTo>
                    <a:lnTo>
                      <a:pt x="0" y="178"/>
                    </a:lnTo>
                    <a:lnTo>
                      <a:pt x="362" y="0"/>
                    </a:lnTo>
                    <a:lnTo>
                      <a:pt x="477" y="334"/>
                    </a:lnTo>
                  </a:path>
                </a:pathLst>
              </a:custGeom>
              <a:solidFill>
                <a:schemeClr val="tx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17" name="Freeform 41"/>
              <p:cNvSpPr>
                <a:spLocks/>
              </p:cNvSpPr>
              <p:nvPr/>
            </p:nvSpPr>
            <p:spPr bwMode="auto">
              <a:xfrm>
                <a:off x="5103" y="2449"/>
                <a:ext cx="185" cy="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"/>
                  </a:cxn>
                  <a:cxn ang="0">
                    <a:pos x="184" y="199"/>
                  </a:cxn>
                  <a:cxn ang="0">
                    <a:pos x="184" y="107"/>
                  </a:cxn>
                  <a:cxn ang="0">
                    <a:pos x="0" y="0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0" y="86"/>
                    </a:lnTo>
                    <a:lnTo>
                      <a:pt x="184" y="199"/>
                    </a:lnTo>
                    <a:lnTo>
                      <a:pt x="184" y="10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7676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18" name="Freeform 42"/>
              <p:cNvSpPr>
                <a:spLocks/>
              </p:cNvSpPr>
              <p:nvPr/>
            </p:nvSpPr>
            <p:spPr bwMode="auto">
              <a:xfrm>
                <a:off x="5284" y="2375"/>
                <a:ext cx="265" cy="273"/>
              </a:xfrm>
              <a:custGeom>
                <a:avLst/>
                <a:gdLst/>
                <a:ahLst/>
                <a:cxnLst>
                  <a:cxn ang="0">
                    <a:pos x="2" y="272"/>
                  </a:cxn>
                  <a:cxn ang="0">
                    <a:pos x="264" y="93"/>
                  </a:cxn>
                  <a:cxn ang="0">
                    <a:pos x="264" y="0"/>
                  </a:cxn>
                  <a:cxn ang="0">
                    <a:pos x="0" y="186"/>
                  </a:cxn>
                  <a:cxn ang="0">
                    <a:pos x="2" y="272"/>
                  </a:cxn>
                </a:cxnLst>
                <a:rect l="0" t="0" r="r" b="b"/>
                <a:pathLst>
                  <a:path w="265" h="273">
                    <a:moveTo>
                      <a:pt x="2" y="272"/>
                    </a:moveTo>
                    <a:lnTo>
                      <a:pt x="264" y="93"/>
                    </a:lnTo>
                    <a:lnTo>
                      <a:pt x="264" y="0"/>
                    </a:lnTo>
                    <a:lnTo>
                      <a:pt x="0" y="186"/>
                    </a:lnTo>
                    <a:lnTo>
                      <a:pt x="2" y="272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19" name="Freeform 43"/>
              <p:cNvSpPr>
                <a:spLocks/>
              </p:cNvSpPr>
              <p:nvPr/>
            </p:nvSpPr>
            <p:spPr bwMode="auto">
              <a:xfrm>
                <a:off x="5100" y="2269"/>
                <a:ext cx="455" cy="287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267" y="0"/>
                  </a:cxn>
                  <a:cxn ang="0">
                    <a:pos x="454" y="106"/>
                  </a:cxn>
                  <a:cxn ang="0">
                    <a:pos x="185" y="286"/>
                  </a:cxn>
                  <a:cxn ang="0">
                    <a:pos x="0" y="176"/>
                  </a:cxn>
                </a:cxnLst>
                <a:rect l="0" t="0" r="r" b="b"/>
                <a:pathLst>
                  <a:path w="455" h="287">
                    <a:moveTo>
                      <a:pt x="0" y="176"/>
                    </a:moveTo>
                    <a:lnTo>
                      <a:pt x="267" y="0"/>
                    </a:lnTo>
                    <a:lnTo>
                      <a:pt x="454" y="106"/>
                    </a:lnTo>
                    <a:lnTo>
                      <a:pt x="185" y="286"/>
                    </a:lnTo>
                    <a:lnTo>
                      <a:pt x="0" y="17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0" name="Freeform 44"/>
              <p:cNvSpPr>
                <a:spLocks/>
              </p:cNvSpPr>
              <p:nvPr/>
            </p:nvSpPr>
            <p:spPr bwMode="auto">
              <a:xfrm>
                <a:off x="5110" y="2037"/>
                <a:ext cx="410" cy="271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83" y="183"/>
                  </a:cxn>
                  <a:cxn ang="0">
                    <a:pos x="59" y="202"/>
                  </a:cxn>
                  <a:cxn ang="0">
                    <a:pos x="166" y="270"/>
                  </a:cxn>
                  <a:cxn ang="0">
                    <a:pos x="409" y="88"/>
                  </a:cxn>
                  <a:cxn ang="0">
                    <a:pos x="309" y="34"/>
                  </a:cxn>
                  <a:cxn ang="0">
                    <a:pos x="289" y="48"/>
                  </a:cxn>
                  <a:cxn ang="0">
                    <a:pos x="193" y="0"/>
                  </a:cxn>
                  <a:cxn ang="0">
                    <a:pos x="0" y="133"/>
                  </a:cxn>
                </a:cxnLst>
                <a:rect l="0" t="0" r="r" b="b"/>
                <a:pathLst>
                  <a:path w="410" h="271">
                    <a:moveTo>
                      <a:pt x="0" y="133"/>
                    </a:moveTo>
                    <a:lnTo>
                      <a:pt x="83" y="183"/>
                    </a:lnTo>
                    <a:lnTo>
                      <a:pt x="59" y="202"/>
                    </a:lnTo>
                    <a:lnTo>
                      <a:pt x="166" y="270"/>
                    </a:lnTo>
                    <a:lnTo>
                      <a:pt x="409" y="88"/>
                    </a:lnTo>
                    <a:lnTo>
                      <a:pt x="309" y="34"/>
                    </a:lnTo>
                    <a:lnTo>
                      <a:pt x="289" y="48"/>
                    </a:lnTo>
                    <a:lnTo>
                      <a:pt x="193" y="0"/>
                    </a:lnTo>
                    <a:lnTo>
                      <a:pt x="0" y="133"/>
                    </a:lnTo>
                  </a:path>
                </a:pathLst>
              </a:custGeom>
              <a:solidFill>
                <a:srgbClr val="DADADA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1" name="Freeform 45"/>
              <p:cNvSpPr>
                <a:spLocks/>
              </p:cNvSpPr>
              <p:nvPr/>
            </p:nvSpPr>
            <p:spPr bwMode="auto">
              <a:xfrm>
                <a:off x="5110" y="2164"/>
                <a:ext cx="183" cy="32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52"/>
                  </a:cxn>
                  <a:cxn ang="0">
                    <a:pos x="62" y="229"/>
                  </a:cxn>
                  <a:cxn ang="0">
                    <a:pos x="62" y="251"/>
                  </a:cxn>
                  <a:cxn ang="0">
                    <a:pos x="177" y="322"/>
                  </a:cxn>
                  <a:cxn ang="0">
                    <a:pos x="182" y="129"/>
                  </a:cxn>
                  <a:cxn ang="0">
                    <a:pos x="68" y="78"/>
                  </a:cxn>
                  <a:cxn ang="0">
                    <a:pos x="86" y="60"/>
                  </a:cxn>
                  <a:cxn ang="0">
                    <a:pos x="2" y="0"/>
                  </a:cxn>
                </a:cxnLst>
                <a:rect l="0" t="0" r="r" b="b"/>
                <a:pathLst>
                  <a:path w="183" h="323">
                    <a:moveTo>
                      <a:pt x="2" y="0"/>
                    </a:moveTo>
                    <a:lnTo>
                      <a:pt x="0" y="152"/>
                    </a:lnTo>
                    <a:lnTo>
                      <a:pt x="62" y="229"/>
                    </a:lnTo>
                    <a:lnTo>
                      <a:pt x="62" y="251"/>
                    </a:lnTo>
                    <a:lnTo>
                      <a:pt x="177" y="322"/>
                    </a:lnTo>
                    <a:lnTo>
                      <a:pt x="182" y="129"/>
                    </a:lnTo>
                    <a:lnTo>
                      <a:pt x="68" y="78"/>
                    </a:lnTo>
                    <a:lnTo>
                      <a:pt x="86" y="6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67676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2" name="Freeform 46"/>
              <p:cNvSpPr>
                <a:spLocks/>
              </p:cNvSpPr>
              <p:nvPr/>
            </p:nvSpPr>
            <p:spPr bwMode="auto">
              <a:xfrm>
                <a:off x="5291" y="2120"/>
                <a:ext cx="225" cy="367"/>
              </a:xfrm>
              <a:custGeom>
                <a:avLst/>
                <a:gdLst/>
                <a:ahLst/>
                <a:cxnLst>
                  <a:cxn ang="0">
                    <a:pos x="224" y="0"/>
                  </a:cxn>
                  <a:cxn ang="0">
                    <a:pos x="224" y="205"/>
                  </a:cxn>
                  <a:cxn ang="0">
                    <a:pos x="0" y="366"/>
                  </a:cxn>
                  <a:cxn ang="0">
                    <a:pos x="0" y="173"/>
                  </a:cxn>
                  <a:cxn ang="0">
                    <a:pos x="224" y="0"/>
                  </a:cxn>
                </a:cxnLst>
                <a:rect l="0" t="0" r="r" b="b"/>
                <a:pathLst>
                  <a:path w="225" h="367">
                    <a:moveTo>
                      <a:pt x="224" y="0"/>
                    </a:moveTo>
                    <a:lnTo>
                      <a:pt x="224" y="205"/>
                    </a:lnTo>
                    <a:lnTo>
                      <a:pt x="0" y="366"/>
                    </a:lnTo>
                    <a:lnTo>
                      <a:pt x="0" y="173"/>
                    </a:lnTo>
                    <a:lnTo>
                      <a:pt x="224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3" name="Freeform 47"/>
              <p:cNvSpPr>
                <a:spLocks/>
              </p:cNvSpPr>
              <p:nvPr/>
            </p:nvSpPr>
            <p:spPr bwMode="auto">
              <a:xfrm>
                <a:off x="5321" y="2170"/>
                <a:ext cx="168" cy="260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167" y="142"/>
                  </a:cxn>
                  <a:cxn ang="0">
                    <a:pos x="0" y="259"/>
                  </a:cxn>
                  <a:cxn ang="0">
                    <a:pos x="0" y="132"/>
                  </a:cxn>
                  <a:cxn ang="0">
                    <a:pos x="167" y="0"/>
                  </a:cxn>
                </a:cxnLst>
                <a:rect l="0" t="0" r="r" b="b"/>
                <a:pathLst>
                  <a:path w="168" h="260">
                    <a:moveTo>
                      <a:pt x="167" y="0"/>
                    </a:moveTo>
                    <a:lnTo>
                      <a:pt x="167" y="142"/>
                    </a:lnTo>
                    <a:lnTo>
                      <a:pt x="0" y="259"/>
                    </a:lnTo>
                    <a:lnTo>
                      <a:pt x="0" y="132"/>
                    </a:lnTo>
                    <a:lnTo>
                      <a:pt x="167" y="0"/>
                    </a:lnTo>
                  </a:path>
                </a:pathLst>
              </a:custGeom>
              <a:gradFill rotWithShape="0">
                <a:gsLst>
                  <a:gs pos="0">
                    <a:srgbClr val="114FFB"/>
                  </a:gs>
                  <a:gs pos="100000">
                    <a:srgbClr val="114FFB">
                      <a:gamma/>
                      <a:shade val="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4" name="Freeform 48"/>
              <p:cNvSpPr>
                <a:spLocks/>
              </p:cNvSpPr>
              <p:nvPr/>
            </p:nvSpPr>
            <p:spPr bwMode="auto">
              <a:xfrm>
                <a:off x="5323" y="2176"/>
                <a:ext cx="166" cy="25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165" y="142"/>
                  </a:cxn>
                  <a:cxn ang="0">
                    <a:pos x="0" y="253"/>
                  </a:cxn>
                </a:cxnLst>
                <a:rect l="0" t="0" r="r" b="b"/>
                <a:pathLst>
                  <a:path w="166" h="254">
                    <a:moveTo>
                      <a:pt x="165" y="0"/>
                    </a:moveTo>
                    <a:lnTo>
                      <a:pt x="165" y="142"/>
                    </a:lnTo>
                    <a:lnTo>
                      <a:pt x="0" y="253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85800"/>
          </a:xfrm>
        </p:spPr>
        <p:txBody>
          <a:bodyPr/>
          <a:lstStyle/>
          <a:p>
            <a:r>
              <a:rPr lang="en-US" sz="2800" b="1" dirty="0" smtClean="0"/>
              <a:t>LOD Datasets on the Web: May 2007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1"/>
            <a:ext cx="9182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601087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 </a:t>
            </a:r>
            <a:r>
              <a:rPr lang="en-US" b="1" dirty="0">
                <a:solidFill>
                  <a:srgbClr val="FF0000"/>
                </a:solidFill>
              </a:rPr>
              <a:t>Over 500 million RDF triples</a:t>
            </a:r>
          </a:p>
          <a:p>
            <a:r>
              <a:rPr lang="en-US" b="1" dirty="0">
                <a:solidFill>
                  <a:srgbClr val="FF0000"/>
                </a:solidFill>
              </a:rPr>
              <a:t> Around 120,000 RDF links between data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24600" y="1447800"/>
          <a:ext cx="21336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</a:tblGrid>
              <a:tr h="5041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63608_485497503120_25928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1981200" cy="198120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6019800" y="4038600"/>
          <a:ext cx="26670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886201"/>
            <a:ext cx="3429000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 (data, knowledge) becoming huge (in size and dimension), globally distributed (by location), heterogeneous (by nature of the source), dynamic (changing with space-time and other contexts) and multi-disciplinary (by scope).</a:t>
            </a:r>
          </a:p>
          <a:p>
            <a:endParaRPr lang="en-US" dirty="0"/>
          </a:p>
        </p:txBody>
      </p:sp>
      <p:pic>
        <p:nvPicPr>
          <p:cNvPr id="9" name="Semantic Technology - Part 1 - Introduction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95600" y="1524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Graphic spid="7" grpId="0">
        <p:bldAsOne/>
      </p:bldGraphic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15669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LOD Datasets on the Web: July 2007</a:t>
            </a:r>
          </a:p>
          <a:p>
            <a:r>
              <a:rPr lang="en-US" sz="2800" b="1" dirty="0"/>
              <a:t>NEW</a:t>
            </a:r>
            <a:endParaRPr lang="en-US" sz="28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466850"/>
            <a:ext cx="77628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153400" cy="762000"/>
          </a:xfrm>
        </p:spPr>
        <p:txBody>
          <a:bodyPr/>
          <a:lstStyle/>
          <a:p>
            <a:r>
              <a:rPr lang="en-US" sz="3200" b="1" dirty="0" smtClean="0"/>
              <a:t>LOD Datasets on the Web: September 2008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lod-datasets_2008-09-1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145463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838200"/>
          </a:xfrm>
        </p:spPr>
        <p:txBody>
          <a:bodyPr/>
          <a:lstStyle/>
          <a:p>
            <a:r>
              <a:rPr lang="en-US" sz="3200" b="1" dirty="0" smtClean="0"/>
              <a:t>LOD Datasets on the Web: March 2009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izer\Documents\05_Conferences\2009\Genf WWW Celebration\attachments\lod 2009-03-05 pl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12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b="1" dirty="0" smtClean="0"/>
              <a:t>So what can we do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de-DE" sz="3200" b="1" dirty="0" smtClean="0"/>
              <a:t>Properties of the Web of Linked Data</a:t>
            </a:r>
            <a:endParaRPr lang="en-US" sz="3200" b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14338" y="1066800"/>
            <a:ext cx="812006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Anyone can publish data to the Web of Linked Data</a:t>
            </a:r>
            <a:endParaRPr kumimoji="1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Entities are connected by links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creating a global data graph that spans data sources and enables the discovery of new data sources.</a:t>
            </a:r>
            <a:endParaRPr kumimoji="1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is self-describing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If an application encounters data represented using an unfamiliar vocabulary, the application can resolve the URIs that identify vocabulary terms in order to find their RDFS or OWL definition.</a:t>
            </a:r>
            <a:endParaRPr kumimoji="1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Web of Data is open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meaning that applications can discover new data sources at run-time by following links.</a:t>
            </a:r>
            <a:endParaRPr kumimoji="1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  <a:defRPr/>
            </a:pPr>
            <a:endParaRPr kumimoji="1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inked Open Data - What is it-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" y="4419600"/>
            <a:ext cx="3810000" cy="2171700"/>
          </a:xfrm>
          <a:prstGeom prst="rect">
            <a:avLst/>
          </a:prstGeom>
        </p:spPr>
      </p:pic>
      <p:pic>
        <p:nvPicPr>
          <p:cNvPr id="5" name="What is Linked Data- - YouTube.3gp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95800" y="4419600"/>
            <a:ext cx="3733800" cy="2209800"/>
          </a:xfrm>
          <a:prstGeom prst="rect">
            <a:avLst/>
          </a:prstGeom>
        </p:spPr>
      </p:pic>
      <p:pic>
        <p:nvPicPr>
          <p:cNvPr id="6" name="Linked Data (and the Web of Data) - YouTube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2057400" y="152400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 smtClean="0"/>
              <a:t>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9188"/>
            <a:ext cx="9143999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228600"/>
            <a:ext cx="1828800" cy="1371600"/>
          </a:xfrm>
        </p:spPr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pic>
        <p:nvPicPr>
          <p:cNvPr id="5" name="Content Placeholder 4" descr="Capture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3810000"/>
            <a:ext cx="6934200" cy="3048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3400"/>
            <a:ext cx="647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 bwMode="auto">
          <a:xfrm rot="3021376">
            <a:off x="3781959" y="3293417"/>
            <a:ext cx="2971800" cy="334629"/>
          </a:xfrm>
          <a:prstGeom prst="rightArrow">
            <a:avLst>
              <a:gd name="adj1" fmla="val 50000"/>
              <a:gd name="adj2" fmla="val 322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647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AutoShape 2" descr="data:image/jpeg;base64,/9j/4AAQSkZJRgABAQAAAQABAAD/2wCEAAkGBhQSERUUExQWFRUWGB4ZFxgXFxweHBggFhkYHRgbGh0cHSceHCEjHRoeIC8gIycrLC4sHB4xNTAsNSYrLCkBCQoKDgwOGg8PGjQkHyQpLCwpLCwsLCwsKSwsLCksKSksLCwpLCwsLCwsLCwsLCwsLCwsLCwsLCwsLCwsLCwsLP/AABEIAN8A4gMBIgACEQEDEQH/xAAcAAACAgMBAQAAAAAAAAAAAAAABgUHAgMECAH/xABHEAACAQIEAwUEBgcGBAcBAAABAgMAEQQFEiEGMUETIlFhcQcygZEUQlKhscEjYnKCktHwJDNDosLxU2OD4QgVc5Oys9I0/8QAGQEAAwEBAQAAAAAAAAAAAAAAAAIDAQQF/8QAMBEAAgICAgAFAgQFBQAAAAAAAAECEQMhEjEEIkFR8GFxEzKB4RSRwdHxIzNCobH/2gAMAwEAAhEDEQA/ALxooooAKKKKACiiigAooooAKKKKAOXNMzjw8TyytpRBcn8AB1JOwHUkVS3EvHuKxbNZ2hh+rGhsSP12G5PkDb15md9ombNi8amCjP6OIgvb6zkf6VNvVm8BSzxlgRh9KDna9SlLdDpEZwpkc+NxYjw8hiK995gTeMX5ixBLE7AX39Aa9F4eMqiqWLkAAsbXYgbk22uee1IfsXycR4Ezkd7EOWv10xkog9Lhm/eqwKeKpCsKKKKYwKKKKACiiigAooooAKKKKACiiigAooooAKKKKACiiigAooooAKKKKACiiubCZjFKXEciOY2KOFYEow5q1uR8jQBEcccRnBYUyIAZXYRxA8tb8ifEKAWt102qrU47zHAYkNPI2Jjc9+Nwo59UIUaCPDlz26hk9qGao+MwGGDXKymSRR9XuqEv52ZjbwPmL6/a7lyLDE4Au8gX5KzH8B86RsZIivZ1gmmxEk8huwBdj4s5uT8zXNxbJBisYyT4kYZQoAbsy9ze3IEWFuZJrfkGP+j4Vm5Fz+FV1nmMMs7sfG3ypcceUiefL+HGz07w7gI4MLBFE2uNI1VXuDrAA71xtvz223qRqhuA/ae+CwkkJj7XQdUV2sFB95TsTbVuAPtGrd4c4l+k3WSMxSqqsVvcMrgEMh2uOnLbbxFVenQQlzjyROUUUUDBRRRQAUUVi7gC5IAHMmgDKioLF8c4CI2fFwA+AkUn4hSbVhgOPsBMwWPFxFm5AtpJ8gGsb+VBnJe4wUUUUGhRRRQAUUUUAFFFFABRRRQAUUUUAFFFFAEHxTxQuDVRp7SWQ2RL2va1yT0AuOnMj1FDcYJisPjnxFmhOI1OuhmHMWkAN78zf94U/wDtHRo82w07E6Fi7gtsSGfWP8yk+opS9rXFyYyTDxoN4VYt6yabD5Lf41kX5qI5l/ptig+Od5FdnYvb3ix1E253O99hTnBFJNl4mlxAktKyiJmYsh0+/dieY8BaxHnSJqsy3NyLWtv0G1WVkfCkkuBj7KFjiNba9UiDUjXKEBnsLbC2x53B51XSOLjOV0Kn/nd4EQndRvvUfmSiQh0G+lQ6jxVQNQHgQBfzv4irTxnCQjyeNMYsayxaxzDEapHZFVh1sRsKT8q4Qg7IvKuogXFyw/A1z3wdnovH+LBKQt5fDZXPwt95/KrLwfFt/oRg0iaMLBdgSCHCp3gCCRex59KrSTNEjYpEmw2/omu/L8WS6MNjrU/EMLUsm27KY4KEeKLKxXtLx0LtHJDBrQkNs/T9/wD3pp4L44GN1I6hJlFyAbqwvYlb7ixtcHxG53tX/H+OR8dIyEEFU389I/K1fPZ/if7fEb2A16idgAI2JJJ6cq1SdjNKi66W+J/aBhMDcSyapOkUfef4i9l9WIqveO/a88jNh8A2lBs2IHNvHsvAfr8z0tsTXCGNSS93Ym535k8yTXQo2cGXxKjqO2Wzh+NcyzI/2RI8LF9trO/zYaR/CfWuDOckwSd7McwkxMg+oXLW8gouF+6kvLcxxmK/s+Ejdx1SMbC/225D1Y015X7CsQ/exWISIcysalz6FjpUfC9NpHOlly9ipmWZ4IG2HhYDoWP5UuYzEKSbWt91a+KjCuJdMIztCh0q7sCZCvN+6AACeQ8AD1qS9nnAUuaYjTusCEGaTwB+qvi5HLw5nwOORsfDb7L+9lOOkmyrDvKSzWZQxNyVSR1Qn90AfCm6tGBwSQxpFGoVI1Coo5AKLAfIVvqZ6KVKgooooNCiiigAooooAKKKKACiionifiWLAYdp5r6QQAq+8zHkovtf16AmgG6JaiqQx3/iCn1WjwkaDoXdmPx0hfl+NY4b2y46Y2BwsW//AA3P4uabiyEs8Ilw51kEGLQJOmsA3G5BB8QykEfOqj9rnB2FhOH+jIkcrFtYBNyoAs5uT1Fr8ySee9MOB4txUlv7fgwT0MR/NqR5s/OIxDTTsHYm1wLCy7LYdB1t4k0k7hsbHOGe0iKwfBhkYFQ3Pb/e29POTZTjordm7Ltb3VP4ipzhjiPBoveKg/CmRuMMIBcSKfIVHb3Z00lpIRsRwtM5EmJkdyOWs3t6DkPhSvxPmWhGVfC1N/FnHaOCqHb1pVyzJe3hkxEhsvKIH65+s3p0B697wrErYTlxQqZTl/bG0asxHMAXIqbyPhyfFSGPDx6mjsX1HSF32DE8iT052ubbUs51I8cm2pByut13N78vEfd8ayy3izFQC0czFReyv31Go3YgNexPUiq/hSe40/p+/wCxD8dR8sv5j6PZTmbuS/YC+5Pan5bIaheKcG+Avhe0V8RKg7cx30xoTdYVJsSXsGYkDYKLWZtTHwn7bZIgkeYRsVI7syDvW8WU7N+0tj5GlFZDjJ8ViyD33ZxfoCe6PgoA+FVjjp7IZ8/k8r7F5UJYIgLOx0qqgksTsAANyT4Va3BHsW1WmzD1XDq3/wBrD/4qfU8xWz2H8MRt2uOcXcOYor/Vso1sPM6tN+gDeJq3HcAEk2A3JPIW8a2UhcGBJcmacBl0cCCOGNY0XkqKAB8BSX7YeITBghBGbSYpuzHiEteVvkQv79duM9q2XIHtP2jIbaY1Y6j+obBG9dVvOqn4g4hlzjHR6ECaRpjUtcKCbszG25O3IcgPWoymk6XZ2uPl5PS9zHhDhLC4uUYaSMhnB0yKx1AqpO45cgenSrTyTNcFleGhwoOlwDdRYszaiGdjsO8wNrkbWAFhsg8N5pHl8sjyECZAE73JNfUabluW9um3WlpZmmbVuzyG58SWO+3rtXJGb5ySv9f6JluC4p19qPSGDzBJR3bg2uVYWIv5fmK6aq3jHM+wwGGj7QrOI1ViG3OyagSOYJX/AC0cMe0GKLDoZHcyBiroquwZejD6inl1HI+NNjzyaVq/qv8A0WUEWlRSlkntGhxM4hEUserZWfRYkAmxCsbctqba607JVQUUUVoBRRRQAUUUUAFL/HPCozDBvBq0tcPGxFwGW9r+RBIPkTTBWMkgUEnkBc/Cgxq9M8t4rhSaOV8PNGUlUXseTD7Snkw8x+Rqw+DMjyefBxtNhwMRrMLoJJSzOovdR2nIrZvAXt0rDiPjBMR9GxZ7INHM6dkDeXs2Xmd7leV9tjy60qZZmKwZh9JSN3jDawALXI933rWG/OllkuDa7ObHicMvGriy2Y/Zxk5jWTsFCsQAWllXcmwXeQWN9rc77UucTexBmkL4GZI0P+FLqsv7LjUbeRB9elV9meOxOJCrNISiOzqpt7zncmwG/QeG9uZp0y72q42NbOIpbJpGpSDcCwZmDbm+52335Uina8x28En5SuM+wkmFxDwGVJGjOlmTVpDdVGoAm3Xa166smwbyqGLtuSAF6228+ZuPhWWJypp5HllY65GLtYDm5JY+A3J2HKt0WVhV0hnt4BiK2UoOOhIxnyfJ6NWXppxsAZ00iRTIJ7aEAN216tj3b7c72tuRTp7ReMYSiLg5le5OspqBAAGmxsBvvex6ClJcpj8PvrMZfGPqiltaGcG01fZxHN1kiKyi5J3OkG4HL4g9fzqGfCDVeMm3gwv/AL/H76aVwqj6opygyLDNlLYgRgTK4F/R1HyKsPjWqfF2geNNU9lbY5ZcU7SSC8jG5YCw8AABsABtYUx5FP2OHeJo92B72rltttb86+6q1zP3T6H8KyOSSehMuDHKPmXSGvhP2lYTLsoiXS8k2px2ai12Z3a5c90LawvufI1WOfcWYnGSySTSvaQ7xhmEYA91Ql7WHn1ueZJqVy7D4SXL3EsjJPGSwtaxGruix67mlOqtmY06X2RMcKZhDDi4nxKGSBWu6AA6u6dNwdmAYg262qSxPGjNmU2MhVYw+yK4B0hUVF2BtcBQbcvWlYVP5PlMMyPe+u2xvstxtYeNx1rI1tdP3NyR5Ve17Mww04nld5GYk7swAJY7bX5L/wBqlzjFV7xRrGmw0BmOw+019RJ6nb0HKlrD4v6P3JEIv3gOvhy87dalZMYgsNak/qnVb1tyqX8PxbrZX+IUkk9fTon1wiMpliUab94HdkJ5XPMg9G+B3rCuDAY9omDoR4EHdWB5qw6g9RU00CyRmaH3R/eR8zETyP6yE8m6cjvYlaHTNOExJjdZF95GDD1U3H4VfeDxQkjSRfddQw9GFxXn+rZ9mmZ9phNBO8LFfge8v4kfCnxvdCzQ20UUVYkFFFFABRRRQAge0LjLEYWZYYSqAxhy5XU1yzCwv3R7vgedVtmvEMst+3nkceDOdP8AALL91WX7Wcp1wRzqN420t+y9rH4MB/FVbcV8NqjQsDqjliWRfU+8D5jlUpXZRdEMubRDYfcKk4JiultJAZdQDAgMp2uL8x0uOtRC4IDbYN08DXbnAjGDw00MmlwWWVCdla9w2k+6HXnbY2vzvTLGpLRzT8Q4SVrRIYvLgV7WLdPrDqh8D5VxKlT3s7zYfSEVxePEAxSKeXeFh/msL+DGuDNsEYpniPNGK+ukkX+POpVR1pp9EdiZ9Ck1By4+VuR0j+vhU1nWFIcIegv8TUbh8N2kgX6moBj478qaIk3Q4+zfg1JkkxeOP9nRSVVmIDWG7sRY6R0sdz6bwPEeKhVmlhRoUk//AJ4g7X0Am80mssQGsQqC1+d+7dnbKl+nqVY6cvw/ektt9IaPcL/6aWvtzsPIrVOd5q2JnknbbWe6vRFGyKB0CqAAPKqaZC2vnf7E1lmN7RbnYjY/kaesFJbJ5R/zf9UdVzw6NnPmPzp/iYDKiPGX/UPyFRlpnTB2hdodbo/kjH5KaKxxeMEUEzEE6lEYtbYub3Nzyshoj+ZWLlTcGl3QigG5rKgCvpQgAkEA1VmR0kjKFQWGo6VvubXsOuw5ny+8c61nHMmyMQTTLw5BGoZnK8tPet6sd/gPgaUSwLMRyubenT7qeEbYmSfFGzdiSxJJ5k867MPFtYczWiJalcnsJ49eylgCfANtf4XrrijzJysyy+J0JuNjUxgs2MDiRXCkbG9iCDsysDcMCNiCN6seHgHu3IpL4x4XEIJ5edTnhUndlsXiJQXGrN/D+QT5jdsMq9mH0s7MFVTYEjTu52I+rbzq5uFeHVwWHWFTqNyzta2pjzNrm21gPICqU9mmcPlskkrgtBJH31UjVde8jAGwvuR6N5VOR+1jFYmUmMLBGliFADFr399mG/ooWuXyx6O+LlJbVFzUVBcMcVx4tLbLKB3kv/mXxH4del52mTsxqgooorQCiiigBc9oOZxw4CYyDVrXs0X7TPfT8rav3arbLF+m4BoF3mw95YPF42/vEHjv3h6gVc+KwqyIUdVdWFirAEH1B2NUZmGB/wDLsVphmSRozcaV06f1WXkOospta/LlU5+48Rambx5ePVT418fDrJCIdK9oJWcPsLq6pdeV7gqWG/1jUnnqrIxmiFg27p9knmR5H+vKCE1vT8PC1ZGn8+fuTyRa38+fX0+xuyeR4JQp2Ze8PVDdfu/Cnnj5AMZ2q+7KiTL6Mo/NaQDinaRJGB2YKx6b+78fePzp/wCIB2mAwMvUK8Lf9NrL916JjYnoieNMLbFyDlcKQfVBvSpjJAF0oO6ttZHqNh5+NPHGMOtMLOOU2HUEj7cXdf47iknG2CGJBfSLsfTf5m39dMiGT5/YacTm8kuCmgwxCQQxFpn372kXESev1j4fENXn9etMXD+aSSRnCIVQSXVnI5KfeAHUnlf/AHENBlztIUIsVJDeVjYinWidcvn/AEv6/KmckitFf7RJ/IfhTpMbZbGPGS/+Z/5UsogAAHIbCmPMjbBYced/uY/nUWdKVEHRPgRNEY22GsNcc7qri3p3z8hXyonHcRtE7IoBAt8yAfWtik3sJOkROOwJid052IAPiCL/AIVrN+zK2O7A2sfA/Dwr5PmDO5Yi5O5PmfL7qZp+BsWuAjxwQNG4LMqg6kQe7Iw6qRvcchYnblrlki/IgjHHJedic0pG3Tw3r5lzBdLHlf8ACsnibTq0nTyB6ffXdjOHZsLIsWJiaJiNQDfWB3BBBsRz5HmLV2Lilo4Hzb37mWJxschQKLML6j9rcFdvLeumbC6kuOY5+nX+vWuJsIOY2NdOEx2nnVMck1SOfNCUZWy7PZjx6mJw4gma2IiW2/8AiqOTDxYD3vn12WfavmikrGp3Y3PkB/3/AANVw0tnDxkqwNxpNiD4gjlW/HY95W1yMWa1rnyqeVqKpepXBFzab6ROdmWwthuSgt8hXNkh7MsumRnbSFCLfe/I+t9rX3qa4TybE4tNaIiQJ3WmkfSg0gXtsSbelulxTBFxPleWNqErY3ELcDsgNCn9Uk6B4XDMefjXGos9FyQycH8CyRSLPOQpXdY1O4JFu+RtsD7ov69Ke6jOHOIocdAs8DXVtiD7yMOasOhF/wACLgg1J1ZJLom3YUUUVpgUUUUAcOd4ox4eVwbMEOnl7xFkG+27EDeqMmw4xI7aBbTD++h1XLf8yO+7A9V5g9KvzF4VZUaN1DIwIYHkQeYqpuN+BvoKdvhkkljsTLc3ZCu4fYe7p2292wPUkJKLfRvJRVsSVxAvb3T4HY1z4zL9W67H7jXS+ZdppkIBBsp1L3jc259a151iNMoWMBdKqDYbFrXJty6228KlWyiaatEdh4ZQ2mzAEjVY7EA33/Kn7CuHymResWJDD0kTT+JpWODxix9o2DnMZ5OsbWI8bWuB5nascHxMOzkjGwbd9WwXRuLk7Am1gOZJsNzWu2LFRXRPw5qj4J8LLsVftIH+yTfUp8jv8z4CkvE4grdVFix32vz5nzrswmcLK2lQxJ5AA1ujxYa+gM1uelSbetqFZrSZqweWRLEpVZRPqJ1sQFRRbSEUbknqWt5CuqKELy67kk3JPiT1NcZzYXKhWJHS3L51ujWd/dQD9pgPwuaG2+wSS6OmpLM8yVkjUH3R+QH5VxQ8OTtuZUX9lWY/fYVEYrJJVXW8qMxcoI9ffNge8RbujoLkXJ2pRiQfFqBcsAPGkvFY0O7NfmSfmdqm8vz6aIP2IiC/WeSGOQ7dAXVrC/QdQPjGSZtM17spv4ot/gQBb0qkEqtk5uS6V/PsbsgbD9srYsydiu7LGoLPb6m7AKD1a/L1uHnjz2rjGQrhsIjwYaw7TUFDMByjAViFQWHXflsAbo2W5FPilmeMBxBGZJO8oIVRckKTduXQH76jwb070LG3+Y64onnkSKNbszBI1HUsQB8zzP8AKvReY+zeLEZfBhZWJkgjVUmtdlYKAefNSQO7fkBvcA0p+xXgEoBj51szD+zqRyDDeX94bL5En6wpq4w9q+Ey+RoW1yzKATHGPd1C66mYhRcG9hc7jatWtmy3opfifhLEZe1sQllPuyrvG3731T+q1jSricWuo2N/SnziT234zEhkiWPDxsCCAA7EHoWcafkoqu7i5J68/wChTRaTtEskXKNHRDKSQBzOwFZSRsCQ1wRzBqSwXD29y+lvq6Ry8NzUxm2XGWDtLDtYe7KB1HMMPLfV6E+FZLLb0GPAktkBiMxmlRI3kZo0ACR37i+ijug+drk7miPA+JrFEsal8PIhZAGVNTBbtfu6iBdjvYC9yfCpuy+kP3s1zuLAqQxYLJGX0A+866b7HkbbdB91XKDXn3LMrxIzFcM0TS9m6pLpBP6MupZri2kFSDc+XWrw4jzxMFhZcQ4LLEt9I5sbgKov4kgfGtja7MbT2iTopDg9ruHKqXikVrDUoKmxtuL3F7HrYelFNZlD5RRRWmBS/wAf4SWXLcSkIJcxmwHNgCC4HiSoIA63pgrTjMWsUbSOdKIpZjYmwAudhufQUGNWqKN4d4jwX0MxzRqXAJDWGoHoVNrikXNcQHlOm5BN+e5qxeM8hwcyYjFopiZ5kSEbxBrqut2RwDYuTvYeNLeHyKOXMjDhFskTlVdn16jGT+mY+7puNVlAFgBza5dNSfR508c8S3LQ6wcY4/D4ZjKGKd5Yp2kjJZgNI7jKWPfVm8CB0FL3tE4hGZSRm0iQxA2RmW7Mx3cgXF7AADpv41hxTmqYh0jhJ7GBBHGG6gc2+Nhv4AUsY3NFQ6LFiNjbp61OW3SO3F5YcpnVgcIsLrIl1Ye6dQPMW5EWOxr62X3dpA8gZiSxDe9fc3+O9RwzlSN1YW9DUhBmauLIdwOopHGSLLJCXqdWUcPx2e8wjYAldQ97yvYgH1r7hsXJGfquPAi1/iP5Vuy8h7BtidgfOteOwbRkgghhy32Pn538f9qm/qULH4MOHxamxKOnvxsRceY+0vmPjakbjzB6WneMXRAA527vaPpT13vyrbhsK7QfSsOSJI+dvAjcHyIuKsXLuBoJ8tkiaQyHFqrtMotYizR6R0CHex5ktfnYVxScZco9/wB9E8kVONSPOzyMVC37o5D+udYCOpnivhDEZbN2c691r9nIvuSAeB6HxU7jzFiebJMv+kTpFq0hj3mP1QN2PwHTxtWDGvLROhaSAsndKOw5FXFmRgdmBH1SD0PhTf7H+DcPjMQ3btq7AB+x07SXNgWa+6g81tvcb2uK08e5zChGDwY0wxCztzLt1F/I8z1N+g3YvYBl7GfEzW7qxrHfxLtqIHoEF/UVqBl2KLbCqh9s/s7aQnHQC7WAxC36KAFkHoAAw8AD0N7frnx+F7WNkDshYWDIbMp6EfyOx5GnYh5Rk4ebsywIZhzUDp5Hr8qigKsTjThPFZYvavZ43Zluh7qknu37o0hui7ja221K3D/BeMxx/s0LMvWQ92MfvtsfQXPlU1fqOfMLn4Au4Ja/JR028TXdknEtsZrkXTFIuiQHcAAHSx28ee3ImuTPeGWweKbDO6u6BTIVB0guobSCdyApG9huTttv35bl99lAodIVcm/ocmNwYEjiMhkv3GBuCp3XfrsbU2ZRwNhsVl2Ikimd8XHHq7IqFC23K23L6gGUMDbfkDXFNhY4kLyG4UfPwHjudqWjxZibMsb9gjjSwi2LA8wW5/K1ELZmScYLbLE4Tzpu0wmMubllgk5ksslk36m3dP7gpv8AbZjNGVsv/FliT5PrP3IaRPZRkU2JlhJVhhsO4kLm4DMm6KhtYnUATbkB5i877e8dtgoB9aRpCP2FCj/7D8qtM5vCpqLv30JU8tmYeBI++vtceN19o9lYjUbbHxNFRO09N0UVDycYYNZjC2JhWQGxUyKCCfq7m1/LnVCZME1RmL9puOzCSWGGBWw7NbTGpMpUNcG5cAk23AHI286tfjLNhBl+KmBF1ifSQfrEWX/MRVWexLLe+Xty/KqQimnZDNkcWkiQ4042hODTD6Z4XUWKzQuh5eYKn50tez1J51ePBTQo4j0ypIO8yu7XkRrbBQyiw6qLj3byPtjzK8mkGsPYPkizPjna9jEILjnaXUXt8EWtcFBWian+LKpLo558sQyY18PYxwCRl0tcaQx02JO4tbfeq7jq6cBw0MBjWwssmqPGQNEH06Rd7gXFzuCAP3xVP4/ANBLJC4s8bFG9VNvv51LH2xvF3SNQFbIhvttWsGs1NWPNZPYZGWO97g8r9KdskiGYYR0IvisOupN95E6jzI/HT4mlvhDFJqAcBlvuCL/jTTnDpl+YQzwkCNwH0jwPdkUDwIuR6+VRyQS2eh4TPy8jNXAWNjjGJSVgsZiLknkAvvfjy86SYOGJSGxCa40uSCCVPM+FNfHWTiDFyWH6Jysi26q51EDy1A7eQrs9qmcqqwYaJgsSqLkcr9PwqSTbpdnc2krIPIeKu7LBjo3xeHZQCpkJK7++oY7N0BVltUPmvC5gDYrAynEYXkWtaWC/JZ0tcctntpPlteOWcKdnVviL1M8PZ3JhpVxEJIZfeXkHX6yN5H7jY9KrkxSxakSx5Y5NxODhbgTF5g47KMrGT3pnBCDx3+sfJfu516M4Y4ciwOGSCIbLuzHm7H3mbzP3CwGwFd2CxayxpIm6uoZfRgCPuNb6xKh2wooorTDF0BFiAR4GvqqALDYV9pe4i4+wWBcJiJrORfQqs7AdCwQHTfpfnQBS3tOwJizjEEjaXRIp8QY1X/5Iw+Fc+VNZhTR7SeKcszGEPFOVxMNymuGUCRT70ZOjblcE7A+AJNV/gc4UW339D/KpSQ6Y9YbKJMR3I4jJfnsNPxZrL99/KufO/Z3HAjSSsgc/4cVyB6u3+lVt4mssu4yaIADp91deVYafNp9AJEYIMr/ZB6DxY22HxPKkV9I2ST2yxPZrEVyzDg35MRe/umRyvPpptbyqofarm30jOtAN1w6pF8fff73C/u1dXEGcRZbgXlIASGMKieJACxoPU2H315fw2LZ5XnkN3YtIx8WYlifmas+hF2Wbl/CLSxRyWl/SIr7AW7wB2286+1bHD+VrHhMPGyi6QxqduqooP4UVtBZs4jxTRYSeRL6licrbmCFO49OfwrzWctWQEhgbk8zz3O58b8/jXpjN84hwsTSzuI415k368gALkk+AF6rXiWfJsVhppYOzGIVe6qXikLNa14zp17nc6T61zZ8Tm1TOnBlUE7QocLZWssf0VpHWOXd0WQqGsQQdPukggb26VY2XZQuTYdpA6vGFudYKso9VDBvgoqvMfwf9HzGCHETQJ3kkN2I1IXtsStvqsLEjp61bnFOWJjYGi1Axsm5Ug2tuCPQgH4V0RuJyTUZ/c8/cY8Tpi5S63W/Ruf8AKu72f51iMNqeKZo078jrsUbs0PvKQRvptcWNjzqAxuXWkeMd5kJFx1t1rTFC6ozDUqg6HIJC94E2Nj1AOx8K6G77PMutLTLs4xkmzTC4PEYSNnjZWZgttUb3UFSbjkQRttdb+FV9xRAcVab/ABwoWQWt2mkWDftDl/sK0ZbHm8caRQfT0jtqRY0mAsx1XXSORJvceNTeWcC5lKut4JdVyS0rAM17n6zaiTy3qLTW0d0ZrIuLRX97bHY+FZg0z5pgwGKSoQwNiGWxX16io+fJkvsSt+QBv8r7/fWrKvUhPwj/AOLMMlxgRtzapbH4gTyEg3sB15eQ+XLzqHlymx2ZrE7XAHpfc124PD6CFHXn/OiU01o3w/h5Qnch243mDRYFr3b6KoY36gDn57mlO0uIjEjI7RoRqYC4UA73ty+NdWdYzWoA5Kmla6cLIDE8Y7kcp7pIIUsANag8jY/cRXNfqeiGfQ5c8ZaEur3917EW38gax4byX+yTTkWRQbX8+X41llvBTyMBJKFjHMlhaw8f+9WFlmXJijHBAP7FAwMj9JmXcIv2hf3j4XHM1SSjdQbr6/5ZOLlXnS/T/A28NYUxYPDxtcMkKKQeYIQXHzqSooqhgUUUUABrznx0rnMcUXvftSN/siwT4aNNvK1ejKqj2y8OhWTFrtqIikHiQGKN8lKn0Wll0NEqzsak+HMu7Sa1uSkj7h+dcNduTZl2EyydAbN6HY/z+FSY4y5jkiSIAAFZeRt9xt+P9HXwtn+My2STRhBKrgCwkI90mx7qN4napmUW3+qdweljUPhsBrGvEapA9mUXJRQQCAYxzI8bN8KyM2lQssUXJSfZlxhiMTm5jEq/R4kFxHquNZ5udgWPQAgWF+pNJPC2TmfGw4bnrmCtb7KteQ/wqxp7zl7YZzEQO7pUrawuQNrbCwPwrZ7CeGi00uLcbRDso/2msXI/ZWw/fPhTxbfZrSRdVqK+0VUmVR7bXJbDoxKxm5B+qWuA3xC8v2jVaRZUA6nYg3/Df7jV58U+0HAYeQ4fE3kNv0iiPWqA2trHxGwBO42qt+JMNl8mKjODJ+jsgaQ4dtwdTCyh9lIAF125jl1454nz5p/odkci4cGv1OvKeAFxGnENO6NGOcrF0CpewuxuqjfrYeFZcTe1QKnYYaDtGS4E3e0bqRdQUVjz8h5kc4zIZcesc2HmZ0R0IUShe8OelXtuSNrA9eVRnYeddLlKKSbs4YxhOTlVMUjHIWLHXqJvcAjn6V80HcG/PcHx86b+zrlxeXq/PZvH+fjScyvBEJDjJFYMsjqwNwQ7AgjkQQbimiP2tZmgQCZWCc9cakvytqNrm1uYsdzcmlrEYNkNiPQ9DWsLTJmNWSnFXtDmxzK7xQxyKNJZA+4FyAQzEbEn51FR8Q7AupLDqtrfjtWMuGDc+fjWn6GyC5U6T9a2xqiaZzz5w2tkg3EUTc9Q9R/KifiTa0Sm/iw/Lr8aiosCL2G9+XjUmuCjQd9gPK9v+5ocYrsWOac/yfzJPIuL+z0risLDikB/9OUXJPvps4ufdcHyIq2cL7TMplg7KVeyjAA7KSG6i3gEDLt8Kok4yMHuoX8LsQP5n7qzw2GlmayID5DV/wDqir6QRy8P9yRb+L4r4fi7wUyn7CxykbfqyWSpHAe0KXEL2kcIweDTk8oBkkAPJEHdQdL97wAvuKewcqQPaeAp+sm5/wA24+Bp9yvOYMfi8ND20awRKO6zaL6dyLNYkk2X0v51N8lqjohOEtplv5PK7YeJpPfMaltrblRfbp6VtxmOjiXXK6RqObOwUfMm1LvH3Gq4DC60KvNIdEKkixYj3j+qo3PjsLi9684Z5m0mIlMmIlaeQ9SQQPIW7qjyXbyqqRLJlUdHonF+1rK4yQcWht1RZHH8SIR99MeU5vFiYlmgkWSNuTL+B6gjqDuK8iLEWO/yFei/Y5w5Ng8CwnUo0shkCHmoKIo1DoTpvbmNr77DWqFx5ebofKRvbE1sv5c5Ut5e8fwFvjTzVZe3DH2hw8X25Gc/9NdP4yfdSPo6F2VLqr7qrVqo1VIoPuWv2mDjW9joZQfD3gKzyTElo9DH9JGdLg/cfS3L0rl4e/uVHlf+Ik13fRF7QSC4a2k25EeY61MY+ZnkwxC9n2ghLkAylb2AIPeAIJG3jtzq1+HsljwmGjgi3RBa55sSbsxt1Ykn41S+AzGSQrIxsjSGPSLWHduhvpvzuDv4cuVP/BeeuJRhydSkHSL3KEC+36pA5dNrbGqQdaYklex6oooqxM8yZjgzJNL2mpZdZLrILNc7sSD5k/KtuUqYY5ZSAY4SmsD3iZHIGnp/tV/cS5Lhp4WbExK4RS1yLMoAJOlhZl5dDVR8P8LCQomIhOh0DjUCNSsAVII9Qdj671wrA4O7+ep2TzKcaS2WTwXxLh8Th7pr81ZDt8rj76r/AI2y1IcW3Z20Sd9bchq94fO/wIqw8j4O+iJpw0ulW+rKmu3oVZD8yaqP2gZzozALfuooQ/z+e9dsop6icKnKO5mg1iRWRr5XOdBg6AixFxXPFwrLKHeFSyRjU5+wCbfH8bAnkCa6TTDDxHJFgOwQKolJ1OLhiDe4Jv1AAv4bda1MxixBlsac+8fPl8q0ZnmCDutuR0HT49KksJFqkRftMB8yBSljotEsi/Zdh8mIqmOHLbOXxOZ46UfUwxkdwDuNV7AHp/V65I8ICwUczXQ7X5138M4May591d/lXQl6Hnylpy+WaJMqdW02F+fPoeVSmT4ifDNqjex9PH1rtw0Je7nm5v8ADoPlXV9EqEsrvR34vDR4pyWyFzXMZZTeQK3mBaog4AupYRsVBsW0kqDa9ibWG29NM+DrnwWNngMkcD6BiVEMnozDceBALC/QM1NHK32LPwkVuOhT+jJ5Uw5DwDi8WV7HDvpP+I4Kxjz1EWP7tzVq8O8NK88WFVQYMHaSc22eX6kfnY94/sj7VWfVG6I4sTmrkxB4H9k0GCIlmInxA3Bt3I/2FPM/rHfwAp+oopDsjFRVIKUeP8pwuLWOCbExQTX1Ra2XU1xYgKWBYHbl1Apurzv7aMMBnBNvfhRt/IMu38P41qjydGTnwVkhm/srxsNysazr4xNv/C1m/hvSicKe8LMCpIYFT3SpsQbjax2N6sThHhLFnBxYjAZiV1Ld4nv2asPeX6wFjtunLfkaUsrzow4fEYp7s7q242u+IJ38hdifhSThx6Hx5HJW1Qx4Ds1jTS4OpQQLi425c666q7J8JJoDatN+gJ3FOmAUjDTT/So1MIJ7F/fkCqCNHmSdIGnn1pZYJLYsPExlLidYy/s45Ev+i99ejKQQbA2IIuOZ5edQWRfSXxkJViJHxKsAOQOvfz0hQbjwFSGR8bB3Wyd/oCLg+IIvYgjY7inD2f5OHx7zFQBAlwF5B5rgAfsoG/jFbji1baJZ5qcoxg/vRZ9FfaKcuLXtFxvZ5dNbm4EY/wCowB/y3qq8dg8fjvorRm/0VOzGhtMh5XbmLmyqDY725b1ZHtGdbYMTC+HOJUS2Pij6NhuRfc232qSynhhcKf0RLJe9mPeHlfkfjb40ttO0a0nGmcWAzYpCitJL2u2pZEYGw3b3032B3B/KvO/FuNMuJlbndjbz8K9JcSZuOwljUFZCAAD+sbA3BI52rlyL2YYHCyiZIi8oN1eRixU+Kj3QfO1x41SMttkZY20lZXXEnCrYEQLvpaJN+ffRFEgv69797yqEq5vaLhUbL5ne/wCiXtVI5gp/MXHxql45AwBG4O4rnkqZ0xfofTXXif7qP41ymurGf3cfp/KkHPmTuBiIb/8AEUfEmw++lzi2DRjZx/zC38fe/OurNsSyKrKbMHBBHQrcg/MVCrHJOxcsWJ5s5uT+ddONpRtnl+JjKeWl7HM52qfiKx4dUJ09qwBPl1+dQEgrvmyyVyoK7DYbi3rzqjaOaEJNrV0yQkwjxi6MwtzsTb5cq+nPMQukAK9zaxX8wRVgZPlEZynFTSC5UME+CqB/mNV1jMYIihtfvfdYg/jXIe0dGIzmcbNFH8C38/zrVhMfKJUfurpIIOm9rfWsTuRztUhPn+GGFZSC0rurKbHuqoN/iSQPhUrwdluFmEUuImKB5QiwrGS0h1KAC47qgkgenUVqMltUy68hyVMLCsaXP1mc+87N7zt5n7hYDYCpGiirE0q0FFFFBoVQvt4itmUDfaw4H8Mkv8x86vqqS/8AEFBbEYJ7c1db/stGf9VPDsll/IxYyzPMVlYVwbw4yFiovYMQCh81dGI36i3jtw5yNGXIPtSqPgiP+ZFQub4/tWhXf9DF2e/nLLJt/wC5b4VomuQi3NieV9rmwvblWyXKVkI5FFcfdDTleHX9CG5DTe/Ll1rt4xmjw2EwxjQdtNLMxa5sI43KKum9tzuCLe6fGofNMI4AmX/D6dGH1h8qM5lfGR4UDT2cSsoNgGAd9Rv473H+5NVe+jnhV2yZ4Lj7WRJCoUBWdzbkqg7/AB2+dXTwDl5jwauws85Mzf8AUtoHwjCD4Gq94M4ZnmiZFiAhmKq82pe6im7xhb6rlbWNrd7e1quRVsLDYCp5JXpF/D42pOTX2PtFFFSO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freestyle.sourceforge.net/GALLERY/CARTOON/robot-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2057400" cy="2819400"/>
          </a:xfrm>
          <a:prstGeom prst="rect">
            <a:avLst/>
          </a:prstGeom>
          <a:noFill/>
        </p:spPr>
      </p:pic>
      <p:pic>
        <p:nvPicPr>
          <p:cNvPr id="4102" name="Picture 6" descr="https://si0.twimg.com/profile_images/3155089342/21398140f1d4af6b40a79fdecbc0ba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86200"/>
            <a:ext cx="2438400" cy="24384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352800" y="4267200"/>
            <a:ext cx="1981200" cy="1447800"/>
            <a:chOff x="3352800" y="4267200"/>
            <a:chExt cx="1981200" cy="1447800"/>
          </a:xfrm>
        </p:grpSpPr>
        <p:sp>
          <p:nvSpPr>
            <p:cNvPr id="8" name="Oval Callout 7"/>
            <p:cNvSpPr/>
            <p:nvPr/>
          </p:nvSpPr>
          <p:spPr bwMode="auto">
            <a:xfrm>
              <a:off x="3352800" y="4267200"/>
              <a:ext cx="1981200" cy="1447800"/>
            </a:xfrm>
            <a:prstGeom prst="wedgeEllipseCallout">
              <a:avLst>
                <a:gd name="adj1" fmla="val -115772"/>
                <a:gd name="adj2" fmla="val -4414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400" y="4648200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Say     What ?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10400" y="762000"/>
            <a:ext cx="1981200" cy="1981200"/>
            <a:chOff x="7010400" y="762000"/>
            <a:chExt cx="1981200" cy="1981200"/>
          </a:xfrm>
        </p:grpSpPr>
        <p:sp>
          <p:nvSpPr>
            <p:cNvPr id="10" name="Oval Callout 9"/>
            <p:cNvSpPr/>
            <p:nvPr/>
          </p:nvSpPr>
          <p:spPr bwMode="auto">
            <a:xfrm>
              <a:off x="7010400" y="762000"/>
              <a:ext cx="1981200" cy="1981200"/>
            </a:xfrm>
            <a:prstGeom prst="wedgeEllipseCallout">
              <a:avLst>
                <a:gd name="adj1" fmla="val -5305"/>
                <a:gd name="adj2" fmla="val 10598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5200" y="106680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Understands The Page Contents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Web of </a:t>
            </a:r>
            <a:r>
              <a:rPr lang="en-US" dirty="0" err="1" smtClean="0"/>
              <a:t>Decuments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0250" y="1641475"/>
            <a:ext cx="4264025" cy="4751388"/>
            <a:chOff x="730250" y="1641475"/>
            <a:chExt cx="4264025" cy="475138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308225" y="5303838"/>
              <a:ext cx="762000" cy="1089025"/>
            </a:xfrm>
            <a:prstGeom prst="flowChartMagneticDisk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2689225" y="4672013"/>
              <a:ext cx="1588" cy="50006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346325" y="3513138"/>
              <a:ext cx="763588" cy="1089025"/>
            </a:xfrm>
            <a:prstGeom prst="flowChartMultidocument">
              <a:avLst/>
            </a:prstGeom>
            <a:solidFill>
              <a:srgbClr val="E6E6E6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135438" y="5287963"/>
              <a:ext cx="763587" cy="1089025"/>
            </a:xfrm>
            <a:prstGeom prst="flowChartMagneticDisk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175125" y="3513138"/>
              <a:ext cx="762000" cy="1089025"/>
            </a:xfrm>
            <a:prstGeom prst="flowChartMultidocument">
              <a:avLst/>
            </a:prstGeom>
            <a:solidFill>
              <a:srgbClr val="E6E6E6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519363" y="5813425"/>
              <a:ext cx="360362" cy="35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3303" tIns="46652" rIns="93303" bIns="46652"/>
            <a:lstStyle/>
            <a:p>
              <a:pPr defTabSz="9477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sz="19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349750" y="5797550"/>
              <a:ext cx="363538" cy="35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3303" tIns="46652" rIns="93303" bIns="46652"/>
            <a:lstStyle/>
            <a:p>
              <a:pPr defTabSz="9477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sz="19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C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301875" y="3917950"/>
              <a:ext cx="863600" cy="35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3303" tIns="46652" rIns="93303" bIns="46652"/>
            <a:lstStyle/>
            <a:p>
              <a:pPr defTabSz="465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50888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HTML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130675" y="3917950"/>
              <a:ext cx="863600" cy="35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3303" tIns="46652" rIns="93303" bIns="46652"/>
            <a:lstStyle/>
            <a:p>
              <a:pPr defTabSz="465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50888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HTML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76288" y="3482975"/>
              <a:ext cx="762000" cy="1089025"/>
            </a:xfrm>
            <a:prstGeom prst="flowChartMultidocument">
              <a:avLst/>
            </a:prstGeom>
            <a:solidFill>
              <a:srgbClr val="E6E6E6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31838" y="3887788"/>
              <a:ext cx="863600" cy="357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3303" tIns="46652" rIns="93303" bIns="46652"/>
            <a:lstStyle/>
            <a:p>
              <a:pPr defTabSz="465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50888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HTML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540250" y="4665663"/>
              <a:ext cx="1588" cy="50006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1681163" y="3894138"/>
              <a:ext cx="549275" cy="2428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224213" y="3775075"/>
              <a:ext cx="838200" cy="166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254375" y="4033838"/>
              <a:ext cx="777875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254125" y="1655763"/>
              <a:ext cx="1323975" cy="76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 dirty="0">
                  <a:solidFill>
                    <a:srgbClr val="000000"/>
                  </a:solidFill>
                </a:rPr>
                <a:t>Web </a:t>
              </a:r>
              <a:br>
                <a:rPr lang="en-US" sz="1600" b="1" dirty="0">
                  <a:solidFill>
                    <a:srgbClr val="000000"/>
                  </a:solidFill>
                </a:rPr>
              </a:br>
              <a:r>
                <a:rPr lang="en-US" sz="1600" b="1" dirty="0">
                  <a:solidFill>
                    <a:srgbClr val="000000"/>
                  </a:solidFill>
                </a:rPr>
                <a:t>Browsers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040063" y="1641475"/>
              <a:ext cx="1323975" cy="76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Search 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Engines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504950" y="4267200"/>
              <a:ext cx="80486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hyper-</a:t>
              </a:r>
              <a:br>
                <a:rPr lang="en-US" sz="1600" b="1">
                  <a:solidFill>
                    <a:srgbClr val="FF0000"/>
                  </a:solidFill>
                </a:rPr>
              </a:br>
              <a:r>
                <a:rPr lang="en-US" sz="1600" b="1">
                  <a:solidFill>
                    <a:srgbClr val="FF0000"/>
                  </a:solidFill>
                </a:rPr>
                <a:t>links</a:t>
              </a: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730250" y="5297488"/>
              <a:ext cx="762000" cy="1089025"/>
            </a:xfrm>
            <a:prstGeom prst="flowChartMagneticDisk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111250" y="4665663"/>
              <a:ext cx="1588" cy="50006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922338" y="5783263"/>
              <a:ext cx="360362" cy="35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3303" tIns="46652" rIns="93303" bIns="46652"/>
            <a:lstStyle/>
            <a:p>
              <a:pPr defTabSz="9477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sz="1900" b="1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1682750" y="2635250"/>
              <a:ext cx="531813" cy="466725"/>
            </a:xfrm>
            <a:prstGeom prst="upArrow">
              <a:avLst>
                <a:gd name="adj1" fmla="val 49852"/>
                <a:gd name="adj2" fmla="val 34199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3476625" y="2619375"/>
              <a:ext cx="531813" cy="466725"/>
            </a:xfrm>
            <a:prstGeom prst="upArrow">
              <a:avLst>
                <a:gd name="adj1" fmla="val 49852"/>
                <a:gd name="adj2" fmla="val 34199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9" name="Rectangle 21"/>
          <p:cNvSpPr txBox="1">
            <a:spLocks noChangeArrowheads="1"/>
          </p:cNvSpPr>
          <p:nvPr/>
        </p:nvSpPr>
        <p:spPr bwMode="auto">
          <a:xfrm>
            <a:off x="4953000" y="1322388"/>
            <a:ext cx="41910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Global Information Space</a:t>
            </a:r>
            <a:b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AutoNum type="arabicPeriod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URLs as 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globally unique IDs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retrieval mechanism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AutoNum type="arabicPeriod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HTML as shared content format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AutoNum type="arabicPeriod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Hyperlinks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How do we know these documents about </a:t>
            </a:r>
            <a:r>
              <a:rPr lang="en-US" sz="3200" b="1" dirty="0" err="1" smtClean="0">
                <a:solidFill>
                  <a:schemeClr val="tx1"/>
                </a:solidFill>
              </a:rPr>
              <a:t>Basarh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3267075"/>
            <a:ext cx="5753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://www.iraqwho.com/photo/images/basra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1219200"/>
            <a:ext cx="31242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5800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en-US" sz="3200" b="1" dirty="0" smtClean="0">
                <a:solidFill>
                  <a:srgbClr val="000066"/>
                </a:solidFill>
              </a:rPr>
              <a:t>Problem</a:t>
            </a:r>
          </a:p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As Web content is only loosely structured it is difficult for applications to do smart things with it.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7239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ebdings" pitchFamily="18" charset="2"/>
              <a:buNone/>
            </a:pPr>
            <a:r>
              <a:rPr lang="en-US" sz="3200" b="1" dirty="0" smtClean="0">
                <a:solidFill>
                  <a:srgbClr val="000066"/>
                </a:solidFill>
              </a:rPr>
              <a:t>Solution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ebdings" pitchFamily="18" charset="2"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Increase the structure of Web content.</a:t>
            </a:r>
            <a:r>
              <a:rPr lang="en-US" sz="2800" b="1" dirty="0" smtClean="0">
                <a:solidFill>
                  <a:srgbClr val="000066"/>
                </a:solidFill>
              </a:rPr>
              <a:t/>
            </a:r>
            <a:br>
              <a:rPr lang="en-US" sz="2800" b="1" dirty="0" smtClean="0">
                <a:solidFill>
                  <a:srgbClr val="000066"/>
                </a:solidFill>
              </a:rPr>
            </a:b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0552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    Disconnected </a:t>
            </a:r>
            <a:r>
              <a:rPr lang="en-US" sz="4800" b="1" dirty="0"/>
              <a:t>Data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723781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Each document contains different number of things 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3543300" y="1790700"/>
            <a:ext cx="1638300" cy="647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3543300" y="4267200"/>
            <a:ext cx="1638300" cy="647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41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Represent data in a way understandable by computer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1583</TotalTime>
  <Words>509</Words>
  <Application>Microsoft Office PowerPoint</Application>
  <PresentationFormat>On-screen Show (4:3)</PresentationFormat>
  <Paragraphs>131</Paragraphs>
  <Slides>25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Theme2</vt:lpstr>
      <vt:lpstr>Linked Data</vt:lpstr>
      <vt:lpstr>Data</vt:lpstr>
      <vt:lpstr>Web Page</vt:lpstr>
      <vt:lpstr>Web Pages</vt:lpstr>
      <vt:lpstr>PowerPoint Presentation</vt:lpstr>
      <vt:lpstr>Web of Decuments</vt:lpstr>
      <vt:lpstr>How do we know these documents about Basarh</vt:lpstr>
      <vt:lpstr>PowerPoint Presentation</vt:lpstr>
      <vt:lpstr>PowerPoint Presentation</vt:lpstr>
      <vt:lpstr>Linked Data</vt:lpstr>
      <vt:lpstr>Linked Data  Principles</vt:lpstr>
      <vt:lpstr>The RDF Data Model</vt:lpstr>
      <vt:lpstr>Data objects are identified with HTTP URIs</vt:lpstr>
      <vt:lpstr>Dereferencing URIs over the Web</vt:lpstr>
      <vt:lpstr>Dereferencing URIs over the Web</vt:lpstr>
      <vt:lpstr>The Disco – Hyperdata Browser</vt:lpstr>
      <vt:lpstr>PowerPoint Presentation</vt:lpstr>
      <vt:lpstr>Linking Data Resources</vt:lpstr>
      <vt:lpstr>LOD Datasets on the Web: May 2007</vt:lpstr>
      <vt:lpstr>PowerPoint Presentation</vt:lpstr>
      <vt:lpstr>LOD Datasets on the Web: September 2008</vt:lpstr>
      <vt:lpstr>LOD Datasets on the Web: March 2009</vt:lpstr>
      <vt:lpstr>So what can we do with this?</vt:lpstr>
      <vt:lpstr>Properties of the Web of Linked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Data</dc:title>
  <dc:creator>abdo</dc:creator>
  <cp:lastModifiedBy>DR.Ahmed Saker 2o1O</cp:lastModifiedBy>
  <cp:revision>6</cp:revision>
  <dcterms:created xsi:type="dcterms:W3CDTF">2013-03-24T06:00:11Z</dcterms:created>
  <dcterms:modified xsi:type="dcterms:W3CDTF">2018-11-07T07:11:20Z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1062365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